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6" r:id="rId2"/>
    <p:sldId id="292" r:id="rId3"/>
    <p:sldId id="291" r:id="rId4"/>
    <p:sldId id="296" r:id="rId5"/>
    <p:sldId id="297" r:id="rId6"/>
    <p:sldId id="293" r:id="rId7"/>
    <p:sldId id="294" r:id="rId8"/>
    <p:sldId id="257" r:id="rId9"/>
    <p:sldId id="298" r:id="rId10"/>
    <p:sldId id="299" r:id="rId11"/>
    <p:sldId id="260" r:id="rId12"/>
    <p:sldId id="261" r:id="rId13"/>
    <p:sldId id="262" r:id="rId14"/>
    <p:sldId id="263" r:id="rId15"/>
    <p:sldId id="264" r:id="rId16"/>
    <p:sldId id="266" r:id="rId17"/>
    <p:sldId id="265" r:id="rId18"/>
    <p:sldId id="267" r:id="rId19"/>
    <p:sldId id="268" r:id="rId20"/>
    <p:sldId id="269" r:id="rId21"/>
    <p:sldId id="270" r:id="rId22"/>
    <p:sldId id="271" r:id="rId23"/>
    <p:sldId id="274" r:id="rId24"/>
    <p:sldId id="276" r:id="rId25"/>
    <p:sldId id="277" r:id="rId26"/>
    <p:sldId id="278" r:id="rId27"/>
    <p:sldId id="279" r:id="rId28"/>
    <p:sldId id="280" r:id="rId29"/>
    <p:sldId id="273" r:id="rId30"/>
    <p:sldId id="281" r:id="rId31"/>
    <p:sldId id="282" r:id="rId32"/>
    <p:sldId id="290" r:id="rId33"/>
    <p:sldId id="283" r:id="rId34"/>
    <p:sldId id="284" r:id="rId35"/>
    <p:sldId id="285" r:id="rId36"/>
    <p:sldId id="286" r:id="rId37"/>
    <p:sldId id="287" r:id="rId38"/>
    <p:sldId id="288" r:id="rId39"/>
    <p:sldId id="289" r:id="rId40"/>
    <p:sldId id="258" r:id="rId41"/>
    <p:sldId id="300" r:id="rId42"/>
    <p:sldId id="305" r:id="rId43"/>
    <p:sldId id="301" r:id="rId44"/>
    <p:sldId id="302" r:id="rId45"/>
    <p:sldId id="303" r:id="rId46"/>
    <p:sldId id="304" r:id="rId47"/>
    <p:sldId id="295" r:id="rId48"/>
    <p:sldId id="25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CA5F-8758-6043-B4F4-3F29E20141FE}" type="datetimeFigureOut">
              <a:rPr lang="en-US" smtClean="0"/>
              <a:t>1/30/20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A7274-4916-4446-9286-43769CBB3F88}" type="slidenum">
              <a:rPr lang="en-US" smtClean="0"/>
              <a:t>‹#›</a:t>
            </a:fld>
            <a:endParaRPr lang="en-US"/>
          </a:p>
        </p:txBody>
      </p:sp>
    </p:spTree>
    <p:extLst>
      <p:ext uri="{BB962C8B-B14F-4D97-AF65-F5344CB8AC3E}">
        <p14:creationId xmlns:p14="http://schemas.microsoft.com/office/powerpoint/2010/main" val="2271826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
        <p:nvSpPr>
          <p:cNvPr id="4" name="Slide Number Placeholder 3"/>
          <p:cNvSpPr>
            <a:spLocks noGrp="1"/>
          </p:cNvSpPr>
          <p:nvPr>
            <p:ph type="sldNum" sz="quarter" idx="10"/>
          </p:nvPr>
        </p:nvSpPr>
        <p:spPr/>
        <p:txBody>
          <a:bodyPr/>
          <a:lstStyle/>
          <a:p>
            <a:fld id="{3394AD06-2F85-BF4E-AD57-43811BB62983}"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0404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A46F02-557A-A348-B9FF-E7C1C3331EF8}"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23489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6F02-557A-A348-B9FF-E7C1C3331EF8}"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8099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6F02-557A-A348-B9FF-E7C1C3331EF8}"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6890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6F02-557A-A348-B9FF-E7C1C3331EF8}"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56450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A46F02-557A-A348-B9FF-E7C1C3331EF8}"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43305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A46F02-557A-A348-B9FF-E7C1C3331EF8}"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0901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46F02-557A-A348-B9FF-E7C1C3331EF8}" type="datetimeFigureOut">
              <a:rPr lang="en-US" smtClean="0"/>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97828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A46F02-557A-A348-B9FF-E7C1C3331EF8}" type="datetimeFigureOut">
              <a:rPr lang="en-US" smtClean="0"/>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65330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46F02-557A-A348-B9FF-E7C1C3331EF8}" type="datetimeFigureOut">
              <a:rPr lang="en-US" smtClean="0"/>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7465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6F02-557A-A348-B9FF-E7C1C3331EF8}"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57863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6F02-557A-A348-B9FF-E7C1C3331EF8}"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73349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46F02-557A-A348-B9FF-E7C1C3331EF8}" type="datetimeFigureOut">
              <a:rPr lang="en-US" smtClean="0"/>
              <a:t>1/30/20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B6FDC-AF46-8943-8028-33C4E23152A2}" type="slidenum">
              <a:rPr lang="en-US" smtClean="0"/>
              <a:t>‹#›</a:t>
            </a:fld>
            <a:endParaRPr lang="en-US"/>
          </a:p>
        </p:txBody>
      </p:sp>
    </p:spTree>
    <p:extLst>
      <p:ext uri="{BB962C8B-B14F-4D97-AF65-F5344CB8AC3E}">
        <p14:creationId xmlns:p14="http://schemas.microsoft.com/office/powerpoint/2010/main" val="1816846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5.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rcompanion.org/rcompanion/d_02.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BBA0-4A7C-E647-BBEA-1586259AAE82}"/>
              </a:ext>
            </a:extLst>
          </p:cNvPr>
          <p:cNvSpPr>
            <a:spLocks noGrp="1"/>
          </p:cNvSpPr>
          <p:nvPr>
            <p:ph type="ctrTitle"/>
          </p:nvPr>
        </p:nvSpPr>
        <p:spPr>
          <a:xfrm>
            <a:off x="304800" y="1122363"/>
            <a:ext cx="8656320" cy="2387600"/>
          </a:xfrm>
        </p:spPr>
        <p:txBody>
          <a:bodyPr>
            <a:normAutofit fontScale="90000"/>
          </a:bodyPr>
          <a:lstStyle/>
          <a:p>
            <a:r>
              <a:rPr lang="en-US" dirty="0"/>
              <a:t>Unit 4: </a:t>
            </a:r>
            <a:br>
              <a:rPr lang="en-US" dirty="0"/>
            </a:br>
            <a:r>
              <a:rPr lang="en-US" dirty="0"/>
              <a:t>For Live Session Assignment</a:t>
            </a:r>
          </a:p>
        </p:txBody>
      </p:sp>
      <p:sp>
        <p:nvSpPr>
          <p:cNvPr id="3" name="Subtitle 2">
            <a:extLst>
              <a:ext uri="{FF2B5EF4-FFF2-40B4-BE49-F238E27FC236}">
                <a16:creationId xmlns:a16="http://schemas.microsoft.com/office/drawing/2014/main" id="{AC2292BC-4DA6-2E42-AF5B-2ECA2972744C}"/>
              </a:ext>
            </a:extLst>
          </p:cNvPr>
          <p:cNvSpPr>
            <a:spLocks noGrp="1"/>
          </p:cNvSpPr>
          <p:nvPr>
            <p:ph type="subTitle" idx="1"/>
          </p:nvPr>
        </p:nvSpPr>
        <p:spPr/>
        <p:txBody>
          <a:bodyPr/>
          <a:lstStyle/>
          <a:p>
            <a:r>
              <a:rPr lang="en-US" dirty="0"/>
              <a:t>Alternatives to the t-tools!</a:t>
            </a:r>
          </a:p>
        </p:txBody>
      </p:sp>
    </p:spTree>
    <p:extLst>
      <p:ext uri="{BB962C8B-B14F-4D97-AF65-F5344CB8AC3E}">
        <p14:creationId xmlns:p14="http://schemas.microsoft.com/office/powerpoint/2010/main" val="381283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367" y="857251"/>
            <a:ext cx="5685738" cy="466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pPr/>
              <a:t>10</a:t>
            </a:fld>
            <a:endParaRPr lang="en-US" dirty="0"/>
          </a:p>
        </p:txBody>
      </p:sp>
      <p:sp>
        <p:nvSpPr>
          <p:cNvPr id="6" name="Frame 5"/>
          <p:cNvSpPr/>
          <p:nvPr/>
        </p:nvSpPr>
        <p:spPr>
          <a:xfrm>
            <a:off x="4346136" y="4535632"/>
            <a:ext cx="3886200" cy="23639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mc:AlternateContent xmlns:mc="http://schemas.openxmlformats.org/markup-compatibility/2006" xmlns:a14="http://schemas.microsoft.com/office/drawing/2010/main">
        <mc:Choice Requires="a14">
          <p:sp>
            <p:nvSpPr>
              <p:cNvPr id="10" name="TextBox 9"/>
              <p:cNvSpPr txBox="1"/>
              <p:nvPr/>
            </p:nvSpPr>
            <p:spPr>
              <a:xfrm>
                <a:off x="421917" y="3831207"/>
                <a:ext cx="1717265" cy="507831"/>
              </a:xfrm>
              <a:prstGeom prst="rect">
                <a:avLst/>
              </a:prstGeom>
              <a:solidFill>
                <a:schemeClr val="bg1"/>
              </a:solidFill>
            </p:spPr>
            <p:txBody>
              <a:bodyPr wrap="none" rtlCol="0">
                <a:spAutoFit/>
              </a:bodyPr>
              <a:lstStyle/>
              <a:p>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charset="0"/>
                          </a:rPr>
                          <m:t>2</m:t>
                        </m:r>
                      </m:sub>
                    </m:sSub>
                    <m:r>
                      <a:rPr lang="en-US" sz="1350" i="1">
                        <a:solidFill>
                          <a:srgbClr val="FF0000"/>
                        </a:solidFill>
                        <a:latin typeface="Cambria Math" charset="0"/>
                      </a:rPr>
                      <m:t>&lt;</m:t>
                    </m:r>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charset="0"/>
                            <a:ea typeface="Cambria Math" charset="0"/>
                            <a:cs typeface="Cambria Math" charset="0"/>
                          </a:rPr>
                          <m:t>1</m:t>
                        </m:r>
                      </m:sub>
                    </m:sSub>
                  </m:oMath>
                </a14:m>
                <a:r>
                  <a:rPr lang="en-US" sz="1350" dirty="0">
                    <a:solidFill>
                      <a:srgbClr val="FF0000"/>
                    </a:solidFill>
                  </a:rPr>
                  <a:t> and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1 </m:t>
                        </m:r>
                      </m:sub>
                    </m:sSub>
                    <m:r>
                      <a:rPr lang="en-US" sz="1350" i="1">
                        <a:solidFill>
                          <a:srgbClr val="FF0000"/>
                        </a:solidFill>
                        <a:latin typeface="Cambria Math" charset="0"/>
                      </a:rPr>
                      <m:t>&lt;</m:t>
                    </m:r>
                  </m:oMath>
                </a14:m>
                <a:r>
                  <a:rPr lang="en-US" sz="1350" dirty="0">
                    <a:solidFill>
                      <a:srgbClr val="FF0000"/>
                    </a:solidFill>
                  </a:rPr>
                  <a:t>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2 </m:t>
                        </m:r>
                      </m:sub>
                    </m:sSub>
                  </m:oMath>
                </a14:m>
                <a:endParaRPr lang="en-US" sz="1350" dirty="0">
                  <a:solidFill>
                    <a:srgbClr val="FF0000"/>
                  </a:solidFill>
                </a:endParaRPr>
              </a:p>
              <a:p>
                <a:r>
                  <a:rPr lang="en-US" sz="1350" dirty="0">
                    <a:solidFill>
                      <a:srgbClr val="FF0000"/>
                    </a:solidFill>
                  </a:rPr>
                  <a:t>(less coverage)</a:t>
                </a:r>
              </a:p>
            </p:txBody>
          </p:sp>
        </mc:Choice>
        <mc:Fallback xmlns="">
          <p:sp>
            <p:nvSpPr>
              <p:cNvPr id="10" name="TextBox 9"/>
              <p:cNvSpPr txBox="1">
                <a:spLocks noRot="1" noChangeAspect="1" noMove="1" noResize="1" noEditPoints="1" noAdjustHandles="1" noChangeArrowheads="1" noChangeShapeType="1" noTextEdit="1"/>
              </p:cNvSpPr>
              <p:nvPr/>
            </p:nvSpPr>
            <p:spPr>
              <a:xfrm>
                <a:off x="421917" y="3831207"/>
                <a:ext cx="1717265" cy="507831"/>
              </a:xfrm>
              <a:prstGeom prst="rect">
                <a:avLst/>
              </a:prstGeom>
              <a:blipFill>
                <a:blip r:embed="rId4"/>
                <a:stretch>
                  <a:fillRect t="-2439"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1917" y="4352741"/>
                <a:ext cx="1717265" cy="507831"/>
              </a:xfrm>
              <a:prstGeom prst="rect">
                <a:avLst/>
              </a:prstGeom>
              <a:solidFill>
                <a:schemeClr val="bg1"/>
              </a:solidFill>
            </p:spPr>
            <p:txBody>
              <a:bodyPr wrap="none" rtlCol="0">
                <a:spAutoFit/>
              </a:bodyPr>
              <a:lstStyle/>
              <a:p>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panose="02040503050406030204" pitchFamily="18" charset="0"/>
                            <a:ea typeface="Cambria Math" charset="0"/>
                            <a:cs typeface="Cambria Math" charset="0"/>
                          </a:rPr>
                          <m:t>2</m:t>
                        </m:r>
                      </m:sub>
                    </m:sSub>
                    <m:r>
                      <a:rPr lang="en-US" sz="1350" i="1">
                        <a:solidFill>
                          <a:srgbClr val="FF0000"/>
                        </a:solidFill>
                        <a:latin typeface="Cambria Math" charset="0"/>
                      </a:rPr>
                      <m:t>&gt;</m:t>
                    </m:r>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panose="02040503050406030204" pitchFamily="18" charset="0"/>
                            <a:ea typeface="Cambria Math" charset="0"/>
                            <a:cs typeface="Cambria Math" charset="0"/>
                          </a:rPr>
                          <m:t>1</m:t>
                        </m:r>
                      </m:sub>
                    </m:sSub>
                  </m:oMath>
                </a14:m>
                <a:r>
                  <a:rPr lang="en-US" sz="1350" dirty="0">
                    <a:solidFill>
                      <a:srgbClr val="FF0000"/>
                    </a:solidFill>
                  </a:rPr>
                  <a:t> and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1 </m:t>
                        </m:r>
                      </m:sub>
                    </m:sSub>
                    <m:r>
                      <a:rPr lang="en-US" sz="1350" i="1">
                        <a:solidFill>
                          <a:srgbClr val="FF0000"/>
                        </a:solidFill>
                        <a:latin typeface="Cambria Math" charset="0"/>
                      </a:rPr>
                      <m:t>&lt;</m:t>
                    </m:r>
                  </m:oMath>
                </a14:m>
                <a:r>
                  <a:rPr lang="en-US" sz="1350" dirty="0">
                    <a:solidFill>
                      <a:srgbClr val="FF0000"/>
                    </a:solidFill>
                  </a:rPr>
                  <a:t>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2 </m:t>
                        </m:r>
                      </m:sub>
                    </m:sSub>
                  </m:oMath>
                </a14:m>
                <a:endParaRPr lang="en-US" sz="1350" dirty="0">
                  <a:solidFill>
                    <a:srgbClr val="FF0000"/>
                  </a:solidFill>
                </a:endParaRPr>
              </a:p>
              <a:p>
                <a:r>
                  <a:rPr lang="en-US" sz="1350" dirty="0">
                    <a:solidFill>
                      <a:srgbClr val="FF0000"/>
                    </a:solidFill>
                  </a:rPr>
                  <a:t>(more coverage)</a:t>
                </a:r>
              </a:p>
            </p:txBody>
          </p:sp>
        </mc:Choice>
        <mc:Fallback xmlns="">
          <p:sp>
            <p:nvSpPr>
              <p:cNvPr id="11" name="TextBox 10"/>
              <p:cNvSpPr txBox="1">
                <a:spLocks noRot="1" noChangeAspect="1" noMove="1" noResize="1" noEditPoints="1" noAdjustHandles="1" noChangeArrowheads="1" noChangeShapeType="1" noTextEdit="1"/>
              </p:cNvSpPr>
              <p:nvPr/>
            </p:nvSpPr>
            <p:spPr>
              <a:xfrm>
                <a:off x="421917" y="4352741"/>
                <a:ext cx="1717265" cy="507831"/>
              </a:xfrm>
              <a:prstGeom prst="rect">
                <a:avLst/>
              </a:prstGeom>
              <a:blipFill>
                <a:blip r:embed="rId5"/>
                <a:stretch>
                  <a:fillRect b="-9756"/>
                </a:stretch>
              </a:blipFill>
            </p:spPr>
            <p:txBody>
              <a:bodyPr/>
              <a:lstStyle/>
              <a:p>
                <a:r>
                  <a:rPr lang="en-US">
                    <a:noFill/>
                  </a:rPr>
                  <a:t> </a:t>
                </a:r>
              </a:p>
            </p:txBody>
          </p:sp>
        </mc:Fallback>
      </mc:AlternateContent>
      <p:cxnSp>
        <p:nvCxnSpPr>
          <p:cNvPr id="22" name="Straight Arrow Connector 21"/>
          <p:cNvCxnSpPr/>
          <p:nvPr/>
        </p:nvCxnSpPr>
        <p:spPr>
          <a:xfrm>
            <a:off x="2243567" y="4475191"/>
            <a:ext cx="4918367" cy="1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144536" y="925892"/>
            <a:ext cx="3255439" cy="2454023"/>
          </a:xfrm>
          <a:prstGeom prst="rect">
            <a:avLst/>
          </a:prstGeom>
        </p:spPr>
      </p:pic>
      <p:sp>
        <p:nvSpPr>
          <p:cNvPr id="2" name="TextBox 1"/>
          <p:cNvSpPr txBox="1"/>
          <p:nvPr/>
        </p:nvSpPr>
        <p:spPr>
          <a:xfrm>
            <a:off x="421917" y="3448556"/>
            <a:ext cx="3103094" cy="300082"/>
          </a:xfrm>
          <a:prstGeom prst="rect">
            <a:avLst/>
          </a:prstGeom>
          <a:noFill/>
        </p:spPr>
        <p:txBody>
          <a:bodyPr wrap="none" rtlCol="0">
            <a:spAutoFit/>
          </a:bodyPr>
          <a:lstStyle/>
          <a:p>
            <a:r>
              <a:rPr lang="en-US" sz="1350" dirty="0">
                <a:solidFill>
                  <a:prstClr val="black"/>
                </a:solidFill>
              </a:rPr>
              <a:t>Which situation does it appear we are in?</a:t>
            </a:r>
          </a:p>
        </p:txBody>
      </p:sp>
      <p:sp>
        <p:nvSpPr>
          <p:cNvPr id="13" name="Frame 12"/>
          <p:cNvSpPr/>
          <p:nvPr/>
        </p:nvSpPr>
        <p:spPr>
          <a:xfrm>
            <a:off x="196597" y="4303904"/>
            <a:ext cx="1946609" cy="58242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p:sp>
        <p:nvSpPr>
          <p:cNvPr id="21" name="TextBox 20"/>
          <p:cNvSpPr txBox="1"/>
          <p:nvPr/>
        </p:nvSpPr>
        <p:spPr>
          <a:xfrm>
            <a:off x="276616" y="5202873"/>
            <a:ext cx="2714013" cy="300082"/>
          </a:xfrm>
          <a:prstGeom prst="rect">
            <a:avLst/>
          </a:prstGeom>
          <a:noFill/>
        </p:spPr>
        <p:txBody>
          <a:bodyPr wrap="none" rtlCol="0">
            <a:spAutoFit/>
          </a:bodyPr>
          <a:lstStyle/>
          <a:p>
            <a:r>
              <a:rPr lang="en-US" sz="1350" dirty="0">
                <a:solidFill>
                  <a:prstClr val="black"/>
                </a:solidFill>
              </a:rPr>
              <a:t>Using a t-test could have low power.</a:t>
            </a:r>
          </a:p>
        </p:txBody>
      </p:sp>
      <p:sp>
        <p:nvSpPr>
          <p:cNvPr id="7" name="TextBox 6"/>
          <p:cNvSpPr txBox="1"/>
          <p:nvPr/>
        </p:nvSpPr>
        <p:spPr>
          <a:xfrm>
            <a:off x="457477" y="1894573"/>
            <a:ext cx="218441" cy="300082"/>
          </a:xfrm>
          <a:prstGeom prst="rect">
            <a:avLst/>
          </a:prstGeom>
          <a:solidFill>
            <a:schemeClr val="bg1"/>
          </a:solidFill>
        </p:spPr>
        <p:txBody>
          <a:bodyPr wrap="square" rtlCol="0">
            <a:spAutoFit/>
          </a:bodyPr>
          <a:lstStyle/>
          <a:p>
            <a:r>
              <a:rPr lang="en-US" sz="1350" dirty="0">
                <a:solidFill>
                  <a:prstClr val="black"/>
                </a:solidFill>
              </a:rPr>
              <a:t>1</a:t>
            </a:r>
          </a:p>
        </p:txBody>
      </p:sp>
      <p:sp>
        <p:nvSpPr>
          <p:cNvPr id="14" name="TextBox 13"/>
          <p:cNvSpPr txBox="1"/>
          <p:nvPr/>
        </p:nvSpPr>
        <p:spPr>
          <a:xfrm>
            <a:off x="457477" y="1164589"/>
            <a:ext cx="218441" cy="300082"/>
          </a:xfrm>
          <a:prstGeom prst="rect">
            <a:avLst/>
          </a:prstGeom>
          <a:solidFill>
            <a:schemeClr val="bg1"/>
          </a:solidFill>
        </p:spPr>
        <p:txBody>
          <a:bodyPr wrap="square" rtlCol="0">
            <a:spAutoFit/>
          </a:bodyPr>
          <a:lstStyle/>
          <a:p>
            <a:r>
              <a:rPr lang="en-US" sz="1350" dirty="0">
                <a:solidFill>
                  <a:prstClr val="black"/>
                </a:solidFill>
              </a:rPr>
              <a:t>2</a:t>
            </a:r>
          </a:p>
        </p:txBody>
      </p:sp>
    </p:spTree>
    <p:extLst>
      <p:ext uri="{BB962C8B-B14F-4D97-AF65-F5344CB8AC3E}">
        <p14:creationId xmlns:p14="http://schemas.microsoft.com/office/powerpoint/2010/main" val="34751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2800350"/>
            <a:ext cx="6172200" cy="857250"/>
          </a:xfrm>
        </p:spPr>
        <p:txBody>
          <a:bodyPr>
            <a:normAutofit fontScale="90000"/>
          </a:bodyPr>
          <a:lstStyle/>
          <a:p>
            <a:r>
              <a:rPr lang="en-US" dirty="0"/>
              <a:t>Nonparametric Methods: </a:t>
            </a:r>
            <a:br>
              <a:rPr lang="en-US" dirty="0"/>
            </a:br>
            <a:r>
              <a:rPr lang="en-US" dirty="0"/>
              <a:t>The Rank Sum Test</a:t>
            </a:r>
          </a:p>
        </p:txBody>
      </p:sp>
      <p:sp>
        <p:nvSpPr>
          <p:cNvPr id="3" name="Slide Number Placeholder 2"/>
          <p:cNvSpPr>
            <a:spLocks noGrp="1"/>
          </p:cNvSpPr>
          <p:nvPr>
            <p:ph type="sldNum" sz="quarter" idx="12"/>
          </p:nvPr>
        </p:nvSpPr>
        <p:spPr/>
        <p:txBody>
          <a:bodyPr/>
          <a:lstStyle/>
          <a:p>
            <a:fld id="{240F1BDB-6CE4-495C-AC30-106FDA64768F}" type="slidenum">
              <a:rPr lang="en-US" smtClean="0"/>
              <a:pPr/>
              <a:t>11</a:t>
            </a:fld>
            <a:endParaRPr lang="en-US" dirty="0"/>
          </a:p>
        </p:txBody>
      </p:sp>
    </p:spTree>
    <p:extLst>
      <p:ext uri="{BB962C8B-B14F-4D97-AF65-F5344CB8AC3E}">
        <p14:creationId xmlns:p14="http://schemas.microsoft.com/office/powerpoint/2010/main" val="47033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Nonparametric Methods</a:t>
            </a:r>
          </a:p>
        </p:txBody>
      </p:sp>
      <p:sp>
        <p:nvSpPr>
          <p:cNvPr id="3" name="Content Placeholder 2"/>
          <p:cNvSpPr>
            <a:spLocks noGrp="1"/>
          </p:cNvSpPr>
          <p:nvPr>
            <p:ph idx="1"/>
          </p:nvPr>
        </p:nvSpPr>
        <p:spPr/>
        <p:txBody>
          <a:bodyPr>
            <a:normAutofit fontScale="85000" lnSpcReduction="20000"/>
          </a:bodyPr>
          <a:lstStyle/>
          <a:p>
            <a:pPr>
              <a:buFont typeface="Arial" charset="0"/>
              <a:buChar char="•"/>
            </a:pPr>
            <a:r>
              <a:rPr lang="en-US" dirty="0"/>
              <a:t> A </a:t>
            </a:r>
            <a:r>
              <a:rPr lang="en-US" b="1" u="sng" cap="small" dirty="0">
                <a:solidFill>
                  <a:srgbClr val="FF0000"/>
                </a:solidFill>
              </a:rPr>
              <a:t>nonparametric</a:t>
            </a:r>
            <a:r>
              <a:rPr lang="en-US" dirty="0"/>
              <a:t> or </a:t>
            </a:r>
            <a:r>
              <a:rPr lang="en-US" b="1" u="sng" cap="small" dirty="0">
                <a:solidFill>
                  <a:srgbClr val="FF0000"/>
                </a:solidFill>
              </a:rPr>
              <a:t>distribution-free</a:t>
            </a:r>
            <a:r>
              <a:rPr lang="en-US" dirty="0"/>
              <a:t> test doesn’t depend on underlying assumptions</a:t>
            </a:r>
          </a:p>
          <a:p>
            <a:pPr>
              <a:buFont typeface="Arial" charset="0"/>
              <a:buChar char="•"/>
            </a:pPr>
            <a:endParaRPr lang="en-US" dirty="0"/>
          </a:p>
          <a:p>
            <a:pPr>
              <a:buFont typeface="Arial" charset="0"/>
              <a:buChar char="•"/>
            </a:pPr>
            <a:r>
              <a:rPr lang="en-US" dirty="0"/>
              <a:t> This makes them ideal for use when the assumptions of non-nonparametric (that is, </a:t>
            </a:r>
            <a:r>
              <a:rPr lang="en-US" b="1" u="sng" cap="small" dirty="0">
                <a:solidFill>
                  <a:srgbClr val="FF0000"/>
                </a:solidFill>
              </a:rPr>
              <a:t>parametric</a:t>
            </a:r>
            <a:r>
              <a:rPr lang="en-US" dirty="0"/>
              <a:t>) tests aren’t met</a:t>
            </a:r>
          </a:p>
          <a:p>
            <a:pPr>
              <a:buFont typeface="Arial" charset="0"/>
              <a:buChar char="•"/>
            </a:pPr>
            <a:endParaRPr lang="en-US" dirty="0"/>
          </a:p>
          <a:p>
            <a:pPr>
              <a:buFont typeface="Arial" charset="0"/>
              <a:buChar char="•"/>
            </a:pPr>
            <a:r>
              <a:rPr lang="en-US" dirty="0"/>
              <a:t> The trade-off is that nonparametric methods perform somewhat worse than parametric methods if the assumptions are approximately correct</a:t>
            </a:r>
          </a:p>
          <a:p>
            <a:pPr>
              <a:buFont typeface="Arial" charset="0"/>
              <a:buChar char="•"/>
            </a:pPr>
            <a:endParaRPr lang="en-US" dirty="0"/>
          </a:p>
          <a:p>
            <a:pPr>
              <a:buFont typeface="Arial" charset="0"/>
              <a:buChar char="•"/>
            </a:pPr>
            <a:r>
              <a:rPr lang="en-US" dirty="0"/>
              <a:t> The first nonparametric method we will consider is the ”rank sum test”</a:t>
            </a:r>
          </a:p>
        </p:txBody>
      </p:sp>
    </p:spTree>
    <p:extLst>
      <p:ext uri="{BB962C8B-B14F-4D97-AF65-F5344CB8AC3E}">
        <p14:creationId xmlns:p14="http://schemas.microsoft.com/office/powerpoint/2010/main" val="42649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Sum Test: Advantages</a:t>
            </a:r>
          </a:p>
        </p:txBody>
      </p:sp>
      <p:sp>
        <p:nvSpPr>
          <p:cNvPr id="3" name="Content Placeholder 2"/>
          <p:cNvSpPr>
            <a:spLocks noGrp="1"/>
          </p:cNvSpPr>
          <p:nvPr>
            <p:ph idx="1"/>
          </p:nvPr>
        </p:nvSpPr>
        <p:spPr>
          <a:xfrm>
            <a:off x="356275" y="1649862"/>
            <a:ext cx="7886700" cy="4351338"/>
          </a:xfrm>
        </p:spPr>
        <p:txBody>
          <a:bodyPr>
            <a:normAutofit fontScale="92500" lnSpcReduction="20000"/>
          </a:bodyPr>
          <a:lstStyle/>
          <a:p>
            <a:pPr>
              <a:buFont typeface="Arial" charset="0"/>
              <a:buChar char="•"/>
            </a:pPr>
            <a:r>
              <a:rPr lang="en-US" dirty="0"/>
              <a:t> No distributional assumptions</a:t>
            </a:r>
          </a:p>
          <a:p>
            <a:pPr>
              <a:buFont typeface="Arial" charset="0"/>
              <a:buChar char="•"/>
            </a:pPr>
            <a:r>
              <a:rPr lang="en-US" dirty="0"/>
              <a:t> Resistant to outliers</a:t>
            </a:r>
          </a:p>
          <a:p>
            <a:pPr>
              <a:buFont typeface="Arial" charset="0"/>
              <a:buChar char="•"/>
            </a:pPr>
            <a:r>
              <a:rPr lang="en-US" dirty="0"/>
              <a:t>Performs nearly as well as the t-test when the two populations are normal and considerably better when there are extreme outliers</a:t>
            </a:r>
          </a:p>
          <a:p>
            <a:pPr>
              <a:buFont typeface="Arial" charset="0"/>
              <a:buChar char="•"/>
            </a:pPr>
            <a:r>
              <a:rPr lang="en-US" dirty="0"/>
              <a:t>Works well with </a:t>
            </a:r>
            <a:r>
              <a:rPr lang="en-US" b="1" u="sng" cap="small" dirty="0">
                <a:solidFill>
                  <a:srgbClr val="FF0000"/>
                </a:solidFill>
              </a:rPr>
              <a:t>ordinal</a:t>
            </a:r>
            <a:r>
              <a:rPr lang="en-US" dirty="0"/>
              <a:t> (as opposed to interval data)</a:t>
            </a:r>
          </a:p>
          <a:p>
            <a:pPr>
              <a:buFont typeface="Arial" charset="0"/>
              <a:buChar char="•"/>
            </a:pPr>
            <a:r>
              <a:rPr lang="en-US" dirty="0"/>
              <a:t>Works with censored values</a:t>
            </a:r>
          </a:p>
          <a:p>
            <a:pPr>
              <a:buFont typeface="Arial" charset="0"/>
              <a:buChar char="•"/>
            </a:pPr>
            <a:endParaRPr lang="en-US" dirty="0"/>
          </a:p>
          <a:p>
            <a:pPr>
              <a:buFont typeface="Arial" charset="0"/>
              <a:buChar char="•"/>
            </a:pPr>
            <a:r>
              <a:rPr lang="en-US" dirty="0"/>
              <a:t>It still requires some assumptions:</a:t>
            </a:r>
          </a:p>
          <a:p>
            <a:pPr marL="562356" lvl="1" indent="-342900">
              <a:buFont typeface="+mj-lt"/>
              <a:buAutoNum type="arabicPeriod"/>
            </a:pPr>
            <a:r>
              <a:rPr lang="en-US" dirty="0"/>
              <a:t>All observations are independent</a:t>
            </a:r>
          </a:p>
          <a:p>
            <a:pPr marL="562356" lvl="1" indent="-342900">
              <a:buFont typeface="+mj-lt"/>
              <a:buAutoNum type="arabicPeriod"/>
            </a:pPr>
            <a:r>
              <a:rPr lang="en-US" dirty="0"/>
              <a:t>The </a:t>
            </a:r>
            <a:r>
              <a:rPr lang="en-US" i="1" dirty="0"/>
              <a:t>Y </a:t>
            </a:r>
            <a:r>
              <a:rPr lang="en-US" dirty="0"/>
              <a:t>values are ordinal</a:t>
            </a:r>
            <a:endParaRPr lang="en-US" i="1" dirty="0"/>
          </a:p>
          <a:p>
            <a:pPr>
              <a:buFont typeface="Arial" charset="0"/>
              <a:buChar char="•"/>
            </a:pPr>
            <a:endParaRPr lang="en-US" dirty="0"/>
          </a:p>
        </p:txBody>
      </p:sp>
      <p:sp>
        <p:nvSpPr>
          <p:cNvPr id="4" name="TextBox 3"/>
          <p:cNvSpPr txBox="1"/>
          <p:nvPr/>
        </p:nvSpPr>
        <p:spPr>
          <a:xfrm>
            <a:off x="5033400" y="5435661"/>
            <a:ext cx="3896591" cy="1131079"/>
          </a:xfrm>
          <a:prstGeom prst="rect">
            <a:avLst/>
          </a:prstGeom>
          <a:noFill/>
        </p:spPr>
        <p:txBody>
          <a:bodyPr wrap="square" rtlCol="0">
            <a:spAutoFit/>
          </a:bodyPr>
          <a:lstStyle/>
          <a:p>
            <a:r>
              <a:rPr lang="en-US" sz="1350" dirty="0">
                <a:solidFill>
                  <a:prstClr val="black"/>
                </a:solidFill>
              </a:rPr>
              <a:t>59 patients with arthritis who participated in a clinical trial were assigned to two groups, active and placebo. The response status: </a:t>
            </a:r>
          </a:p>
          <a:p>
            <a:r>
              <a:rPr lang="en-US" sz="1350" dirty="0">
                <a:solidFill>
                  <a:prstClr val="black"/>
                </a:solidFill>
              </a:rPr>
              <a:t>(excellent=5, good=4, moderate=3, fair=2, poor=1) </a:t>
            </a:r>
          </a:p>
          <a:p>
            <a:r>
              <a:rPr lang="en-US" sz="1350" dirty="0">
                <a:solidFill>
                  <a:prstClr val="black"/>
                </a:solidFill>
              </a:rPr>
              <a:t>of each patient was recorded.</a:t>
            </a:r>
          </a:p>
        </p:txBody>
      </p:sp>
      <p:cxnSp>
        <p:nvCxnSpPr>
          <p:cNvPr id="6" name="Straight Arrow Connector 5"/>
          <p:cNvCxnSpPr>
            <a:cxnSpLocks/>
          </p:cNvCxnSpPr>
          <p:nvPr/>
        </p:nvCxnSpPr>
        <p:spPr>
          <a:xfrm flipH="1" flipV="1">
            <a:off x="3735421" y="5505855"/>
            <a:ext cx="1297979" cy="292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5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7123" y="1798484"/>
                <a:ext cx="8684529" cy="1877395"/>
              </a:xfrm>
            </p:spPr>
            <p:txBody>
              <a:bodyPr>
                <a:noAutofit/>
              </a:bodyPr>
              <a:lstStyle/>
              <a:p>
                <a:pPr marL="0" indent="0">
                  <a:buNone/>
                </a:pPr>
                <a:r>
                  <a:rPr lang="en-US" sz="1050" dirty="0"/>
                  <a:t>For the rank-sum test, our null hypothesis is in terms of </a:t>
                </a:r>
                <a:r>
                  <a:rPr lang="en-US" sz="1050" b="1" u="sng" cap="small" dirty="0">
                    <a:solidFill>
                      <a:srgbClr val="FF0000"/>
                    </a:solidFill>
                  </a:rPr>
                  <a:t>distributions</a:t>
                </a:r>
                <a:r>
                  <a:rPr lang="en-US" sz="1050" dirty="0"/>
                  <a:t> instead of means.</a:t>
                </a:r>
              </a:p>
              <a:p>
                <a:pPr marL="0" indent="0">
                  <a:buNone/>
                </a:pPr>
                <a14:m>
                  <m:oMath xmlns:m="http://schemas.openxmlformats.org/officeDocument/2006/math">
                    <m:sSub>
                      <m:sSubPr>
                        <m:ctrlPr>
                          <a:rPr lang="en-US" sz="1050" i="1">
                            <a:latin typeface="Cambria Math" panose="02040503050406030204" pitchFamily="18" charset="0"/>
                          </a:rPr>
                        </m:ctrlPr>
                      </m:sSubPr>
                      <m:e>
                        <m:r>
                          <a:rPr lang="en-US" sz="1050" i="1">
                            <a:latin typeface="Cambria Math" charset="0"/>
                          </a:rPr>
                          <m:t>𝐻</m:t>
                        </m:r>
                      </m:e>
                      <m:sub>
                        <m:r>
                          <a:rPr lang="en-US" sz="1050" i="1">
                            <a:latin typeface="Cambria Math" charset="0"/>
                          </a:rPr>
                          <m:t>0</m:t>
                        </m:r>
                      </m:sub>
                    </m:sSub>
                  </m:oMath>
                </a14:m>
                <a:r>
                  <a:rPr lang="en-US" sz="1050" dirty="0"/>
                  <a:t>: The distribution of the ”new” method scores is the same as the distribution of the “traditional” method scores</a:t>
                </a:r>
              </a:p>
              <a:p>
                <a:pPr marL="0" indent="0">
                  <a:buNone/>
                </a:pPr>
                <a14:m>
                  <m:oMath xmlns:m="http://schemas.openxmlformats.org/officeDocument/2006/math">
                    <m:sSub>
                      <m:sSubPr>
                        <m:ctrlPr>
                          <a:rPr lang="en-US" sz="1050" i="1">
                            <a:latin typeface="Cambria Math" panose="02040503050406030204" pitchFamily="18" charset="0"/>
                          </a:rPr>
                        </m:ctrlPr>
                      </m:sSubPr>
                      <m:e>
                        <m:r>
                          <a:rPr lang="en-US" sz="1050" i="1">
                            <a:latin typeface="Cambria Math" charset="0"/>
                          </a:rPr>
                          <m:t>𝐻</m:t>
                        </m:r>
                      </m:e>
                      <m:sub>
                        <m:r>
                          <a:rPr lang="en-US" sz="1050" i="1">
                            <a:latin typeface="Cambria Math" charset="0"/>
                          </a:rPr>
                          <m:t>0</m:t>
                        </m:r>
                      </m:sub>
                    </m:sSub>
                  </m:oMath>
                </a14:m>
                <a:r>
                  <a:rPr lang="en-US" sz="1050" dirty="0"/>
                  <a:t>: The average rank of one group is equal to the constant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𝑇</m:t>
                        </m:r>
                      </m:e>
                      <m:sub>
                        <m:r>
                          <a:rPr lang="en-US" sz="1050" i="1">
                            <a:latin typeface="Cambria Math" charset="0"/>
                          </a:rPr>
                          <m:t>0</m:t>
                        </m:r>
                      </m:sub>
                    </m:sSub>
                  </m:oMath>
                </a14:m>
                <a:r>
                  <a:rPr lang="en-US" sz="1050" dirty="0"/>
                  <a:t>, where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𝑇</m:t>
                        </m:r>
                      </m:e>
                      <m:sub>
                        <m:r>
                          <a:rPr lang="en-US" sz="1050" i="1">
                            <a:latin typeface="Cambria Math" charset="0"/>
                          </a:rPr>
                          <m:t>0</m:t>
                        </m:r>
                      </m:sub>
                    </m:sSub>
                  </m:oMath>
                </a14:m>
                <a:r>
                  <a:rPr lang="en-US" sz="1050" dirty="0"/>
                  <a:t> is the average rank of all the data (can be found after the sample sizes are determined but before data is collected) </a:t>
                </a:r>
              </a:p>
              <a:p>
                <a:pPr marL="0" indent="0">
                  <a:buNone/>
                </a:pPr>
                <a14:m>
                  <m:oMath xmlns:m="http://schemas.openxmlformats.org/officeDocument/2006/math">
                    <m:sSub>
                      <m:sSubPr>
                        <m:ctrlPr>
                          <a:rPr lang="en-US" sz="1050" i="1">
                            <a:latin typeface="Cambria Math" panose="02040503050406030204" pitchFamily="18" charset="0"/>
                          </a:rPr>
                        </m:ctrlPr>
                      </m:sSubPr>
                      <m:e>
                        <m:r>
                          <a:rPr lang="en-US" sz="1050" i="1">
                            <a:latin typeface="Cambria Math" charset="0"/>
                          </a:rPr>
                          <m:t>𝐻</m:t>
                        </m:r>
                      </m:e>
                      <m:sub>
                        <m:r>
                          <a:rPr lang="en-US" sz="1050" i="1">
                            <a:latin typeface="Cambria Math" charset="0"/>
                          </a:rPr>
                          <m:t>0</m:t>
                        </m:r>
                      </m:sub>
                    </m:sSub>
                  </m:oMath>
                </a14:m>
                <a:r>
                  <a:rPr lang="en-US" sz="1050" dirty="0"/>
                  <a:t>: The sum of the ranks of one group is equal to the constant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𝑉</m:t>
                        </m:r>
                      </m:e>
                      <m:sub>
                        <m:r>
                          <a:rPr lang="en-US" sz="1050" i="1">
                            <a:latin typeface="Cambria Math" charset="0"/>
                          </a:rPr>
                          <m:t>0</m:t>
                        </m:r>
                      </m:sub>
                    </m:sSub>
                  </m:oMath>
                </a14:m>
                <a:r>
                  <a:rPr lang="en-US" sz="1050" dirty="0"/>
                  <a:t>, where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𝑉</m:t>
                        </m:r>
                      </m:e>
                      <m:sub>
                        <m:r>
                          <a:rPr lang="en-US" sz="1050" i="1">
                            <a:latin typeface="Cambria Math" charset="0"/>
                          </a:rPr>
                          <m:t>0</m:t>
                        </m:r>
                      </m:sub>
                    </m:sSub>
                  </m:oMath>
                </a14:m>
                <a:r>
                  <a:rPr lang="en-US" sz="1050" dirty="0"/>
                  <a:t> is the expected sum of ranks for any group of that sample size (can be found after the sample sizes are determined but before data is collected)</a:t>
                </a:r>
              </a:p>
              <a:p>
                <a:endParaRPr lang="en-US" sz="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7123" y="1798484"/>
                <a:ext cx="8684529" cy="1877395"/>
              </a:xfrm>
              <a:blipFill>
                <a:blip r:embed="rId2"/>
                <a:stretch>
                  <a:fillRect t="-676"/>
                </a:stretch>
              </a:blipFill>
            </p:spPr>
            <p:txBody>
              <a:bodyPr/>
              <a:lstStyle/>
              <a:p>
                <a:r>
                  <a:rPr lang="en-US">
                    <a:noFill/>
                  </a:rPr>
                  <a:t> </a:t>
                </a:r>
              </a:p>
            </p:txBody>
          </p:sp>
        </mc:Fallback>
      </mc:AlternateContent>
      <p:sp>
        <p:nvSpPr>
          <p:cNvPr id="5" name="TextBox 4"/>
          <p:cNvSpPr txBox="1"/>
          <p:nvPr/>
        </p:nvSpPr>
        <p:spPr>
          <a:xfrm>
            <a:off x="8025162" y="3928859"/>
            <a:ext cx="976486" cy="300082"/>
          </a:xfrm>
          <a:prstGeom prst="rect">
            <a:avLst/>
          </a:prstGeom>
          <a:noFill/>
        </p:spPr>
        <p:txBody>
          <a:bodyPr wrap="none" rtlCol="0">
            <a:spAutoFit/>
          </a:bodyPr>
          <a:lstStyle/>
          <a:p>
            <a:r>
              <a:rPr lang="en-US" sz="1350" b="1" u="sng" cap="small" dirty="0">
                <a:solidFill>
                  <a:srgbClr val="FF0000"/>
                </a:solidFill>
              </a:rPr>
              <a:t>(Two sided)</a:t>
            </a:r>
            <a:endParaRPr lang="en-US" sz="1350" dirty="0">
              <a:solidFill>
                <a:prstClr val="black"/>
              </a:solidFill>
            </a:endParaRPr>
          </a:p>
        </p:txBody>
      </p:sp>
      <p:sp>
        <p:nvSpPr>
          <p:cNvPr id="6" name="TextBox 5"/>
          <p:cNvSpPr txBox="1"/>
          <p:nvPr/>
        </p:nvSpPr>
        <p:spPr>
          <a:xfrm>
            <a:off x="7778912" y="4883310"/>
            <a:ext cx="926857" cy="300082"/>
          </a:xfrm>
          <a:prstGeom prst="rect">
            <a:avLst/>
          </a:prstGeom>
          <a:noFill/>
        </p:spPr>
        <p:txBody>
          <a:bodyPr wrap="none" rtlCol="0">
            <a:spAutoFit/>
          </a:bodyPr>
          <a:lstStyle/>
          <a:p>
            <a:r>
              <a:rPr lang="en-US" sz="1350" b="1" u="sng" cap="small" dirty="0">
                <a:solidFill>
                  <a:srgbClr val="FF0000"/>
                </a:solidFill>
              </a:rPr>
              <a:t>(one sided)</a:t>
            </a:r>
            <a:endParaRPr lang="en-US" sz="1350" dirty="0">
              <a:solidFill>
                <a:prstClr val="black"/>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52B33B7-5A7F-45CA-84E5-55B6034CDC38}"/>
                  </a:ext>
                </a:extLst>
              </p:cNvPr>
              <p:cNvSpPr txBox="1">
                <a:spLocks/>
              </p:cNvSpPr>
              <p:nvPr/>
            </p:nvSpPr>
            <p:spPr>
              <a:xfrm>
                <a:off x="212348" y="3538051"/>
                <a:ext cx="8108693" cy="2833566"/>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500" b="1" dirty="0"/>
                  <a:t>The Alternative Hypotheses:</a:t>
                </a: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charset="0"/>
                          </a:rPr>
                          <m:t>𝐴</m:t>
                        </m:r>
                      </m:sub>
                    </m:sSub>
                  </m:oMath>
                </a14:m>
                <a:r>
                  <a:rPr lang="en-US" sz="1500" dirty="0"/>
                  <a:t>: The distribution of the ”new” method scores is </a:t>
                </a:r>
                <a:r>
                  <a:rPr lang="en-US" sz="1500" dirty="0">
                    <a:solidFill>
                      <a:srgbClr val="FF0000"/>
                    </a:solidFill>
                  </a:rPr>
                  <a:t>different</a:t>
                </a:r>
                <a:r>
                  <a:rPr lang="en-US" sz="1500" dirty="0"/>
                  <a:t> from the distribution of the “traditional” method scores</a:t>
                </a: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panose="02040503050406030204" pitchFamily="18" charset="0"/>
                          </a:rPr>
                          <m:t>𝐴</m:t>
                        </m:r>
                      </m:sub>
                    </m:sSub>
                  </m:oMath>
                </a14:m>
                <a:r>
                  <a:rPr lang="en-US" sz="1500" dirty="0"/>
                  <a:t>: The average rank of one group is </a:t>
                </a:r>
                <a:r>
                  <a:rPr lang="en-US" sz="1500" dirty="0">
                    <a:solidFill>
                      <a:srgbClr val="FF0000"/>
                    </a:solidFill>
                  </a:rPr>
                  <a:t>different</a:t>
                </a:r>
                <a:r>
                  <a:rPr lang="en-US" sz="1500" dirty="0"/>
                  <a:t> from the constant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charset="0"/>
                          </a:rPr>
                          <m:t>0</m:t>
                        </m:r>
                      </m:sub>
                    </m:sSub>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charset="0"/>
                          </a:rPr>
                          <m:t>0</m:t>
                        </m:r>
                      </m:sub>
                    </m:sSub>
                  </m:oMath>
                </a14:m>
                <a:r>
                  <a:rPr lang="en-US" sz="1500" dirty="0"/>
                  <a:t> is the average rank of all the data (can be found after the sample sizes are determined but before data is collected) </a:t>
                </a: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panose="02040503050406030204" pitchFamily="18" charset="0"/>
                          </a:rPr>
                          <m:t>𝐴</m:t>
                        </m:r>
                      </m:sub>
                    </m:sSub>
                  </m:oMath>
                </a14:m>
                <a:r>
                  <a:rPr lang="en-US" sz="1500" dirty="0"/>
                  <a:t>: The sum of the ranks of one group is </a:t>
                </a:r>
                <a:r>
                  <a:rPr lang="en-US" sz="1500" dirty="0">
                    <a:solidFill>
                      <a:srgbClr val="FF0000"/>
                    </a:solidFill>
                  </a:rPr>
                  <a:t>different</a:t>
                </a:r>
                <a:r>
                  <a:rPr lang="en-US" sz="1500" dirty="0"/>
                  <a:t> from the constant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𝑉</m:t>
                        </m:r>
                      </m:e>
                      <m:sub>
                        <m:r>
                          <a:rPr lang="en-US" sz="1500" i="1">
                            <a:latin typeface="Cambria Math" charset="0"/>
                          </a:rPr>
                          <m:t>0</m:t>
                        </m:r>
                      </m:sub>
                    </m:sSub>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𝑉</m:t>
                        </m:r>
                      </m:e>
                      <m:sub>
                        <m:r>
                          <a:rPr lang="en-US" sz="1500" i="1">
                            <a:latin typeface="Cambria Math" charset="0"/>
                          </a:rPr>
                          <m:t>0</m:t>
                        </m:r>
                      </m:sub>
                    </m:sSub>
                  </m:oMath>
                </a14:m>
                <a:r>
                  <a:rPr lang="en-US" sz="1500" dirty="0"/>
                  <a:t> is the expected sum of ranks for any group of that sample size (can be found after the sample sizes are determined but before data is collected)</a:t>
                </a:r>
                <a:endParaRPr lang="en-US" sz="1500" i="1" dirty="0">
                  <a:latin typeface="Cambria Math" panose="02040503050406030204" pitchFamily="18" charset="0"/>
                </a:endParaRP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charset="0"/>
                          </a:rPr>
                          <m:t>𝐴</m:t>
                        </m:r>
                      </m:sub>
                    </m:sSub>
                  </m:oMath>
                </a14:m>
                <a:r>
                  <a:rPr lang="en-US" sz="1500" dirty="0"/>
                  <a:t>: The distribution of the ”new” method scores is </a:t>
                </a:r>
                <a:r>
                  <a:rPr lang="en-US" sz="1500" dirty="0">
                    <a:solidFill>
                      <a:srgbClr val="FF0000"/>
                    </a:solidFill>
                  </a:rPr>
                  <a:t>greater than</a:t>
                </a:r>
                <a:r>
                  <a:rPr lang="en-US" sz="1500" dirty="0"/>
                  <a:t> the distribution of the “traditional” method scores</a:t>
                </a: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panose="02040503050406030204" pitchFamily="18" charset="0"/>
                          </a:rPr>
                          <m:t>𝐴</m:t>
                        </m:r>
                      </m:sub>
                    </m:sSub>
                  </m:oMath>
                </a14:m>
                <a:r>
                  <a:rPr lang="en-US" sz="1500" dirty="0"/>
                  <a:t>: The average rank of one group is </a:t>
                </a:r>
                <a:r>
                  <a:rPr lang="en-US" sz="1500" dirty="0">
                    <a:solidFill>
                      <a:srgbClr val="FF0000"/>
                    </a:solidFill>
                  </a:rPr>
                  <a:t>greater than</a:t>
                </a:r>
                <a:r>
                  <a:rPr lang="en-US" sz="1500" dirty="0"/>
                  <a:t> the constant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charset="0"/>
                          </a:rPr>
                          <m:t>0</m:t>
                        </m:r>
                      </m:sub>
                    </m:sSub>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charset="0"/>
                          </a:rPr>
                          <m:t>0</m:t>
                        </m:r>
                      </m:sub>
                    </m:sSub>
                  </m:oMath>
                </a14:m>
                <a:r>
                  <a:rPr lang="en-US" sz="1500" dirty="0"/>
                  <a:t> is the average rank of all the data (can be found after the sample sizes are determined but before data is collected) </a:t>
                </a:r>
              </a:p>
              <a:p>
                <a:pPr marL="0" indent="0">
                  <a:buNone/>
                </a:pPr>
                <a14:m>
                  <m:oMath xmlns:m="http://schemas.openxmlformats.org/officeDocument/2006/math">
                    <m:sSub>
                      <m:sSubPr>
                        <m:ctrlPr>
                          <a:rPr lang="en-US" sz="1500" i="1">
                            <a:latin typeface="Cambria Math" panose="02040503050406030204" pitchFamily="18" charset="0"/>
                          </a:rPr>
                        </m:ctrlPr>
                      </m:sSubPr>
                      <m:e>
                        <m:r>
                          <a:rPr lang="en-US" sz="1500" i="1">
                            <a:latin typeface="Cambria Math" charset="0"/>
                          </a:rPr>
                          <m:t>𝐻</m:t>
                        </m:r>
                      </m:e>
                      <m:sub>
                        <m:r>
                          <a:rPr lang="en-US" sz="1500" i="1">
                            <a:latin typeface="Cambria Math" panose="02040503050406030204" pitchFamily="18" charset="0"/>
                          </a:rPr>
                          <m:t>𝐴</m:t>
                        </m:r>
                      </m:sub>
                    </m:sSub>
                  </m:oMath>
                </a14:m>
                <a:r>
                  <a:rPr lang="en-US" sz="1500" dirty="0"/>
                  <a:t>: The sum of the ranks of one group is </a:t>
                </a:r>
                <a:r>
                  <a:rPr lang="en-US" sz="1500" dirty="0">
                    <a:solidFill>
                      <a:srgbClr val="FF0000"/>
                    </a:solidFill>
                  </a:rPr>
                  <a:t>greater than</a:t>
                </a:r>
                <a:r>
                  <a:rPr lang="en-US" sz="1500" dirty="0"/>
                  <a:t> the constant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𝑉</m:t>
                        </m:r>
                      </m:e>
                      <m:sub>
                        <m:r>
                          <a:rPr lang="en-US" sz="1500" i="1">
                            <a:latin typeface="Cambria Math" charset="0"/>
                          </a:rPr>
                          <m:t>0</m:t>
                        </m:r>
                      </m:sub>
                    </m:sSub>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𝑉</m:t>
                        </m:r>
                      </m:e>
                      <m:sub>
                        <m:r>
                          <a:rPr lang="en-US" sz="1500" i="1">
                            <a:latin typeface="Cambria Math" charset="0"/>
                          </a:rPr>
                          <m:t>0</m:t>
                        </m:r>
                      </m:sub>
                    </m:sSub>
                  </m:oMath>
                </a14:m>
                <a:r>
                  <a:rPr lang="en-US" sz="1500" dirty="0"/>
                  <a:t> is the expected sum of ranks for any group of that sample size (can be found after the sample sizes are determined but before data is collected)</a:t>
                </a:r>
                <a:endParaRPr lang="en-US" sz="1500" i="1" dirty="0">
                  <a:latin typeface="Cambria Math" panose="02040503050406030204" pitchFamily="18" charset="0"/>
                </a:endParaRPr>
              </a:p>
              <a:p>
                <a:endParaRPr lang="en-US" sz="1500" dirty="0"/>
              </a:p>
              <a:p>
                <a:endParaRPr lang="en-US" sz="1500" dirty="0"/>
              </a:p>
              <a:p>
                <a:endParaRPr lang="en-US" sz="1500" dirty="0"/>
              </a:p>
              <a:p>
                <a:endParaRPr lang="en-US" sz="1500" dirty="0"/>
              </a:p>
            </p:txBody>
          </p:sp>
        </mc:Choice>
        <mc:Fallback xmlns="">
          <p:sp>
            <p:nvSpPr>
              <p:cNvPr id="7" name="Content Placeholder 2">
                <a:extLst>
                  <a:ext uri="{FF2B5EF4-FFF2-40B4-BE49-F238E27FC236}">
                    <a16:creationId xmlns:a16="http://schemas.microsoft.com/office/drawing/2014/main" id="{152B33B7-5A7F-45CA-84E5-55B6034CDC38}"/>
                  </a:ext>
                </a:extLst>
              </p:cNvPr>
              <p:cNvSpPr txBox="1">
                <a:spLocks noRot="1" noChangeAspect="1" noMove="1" noResize="1" noEditPoints="1" noAdjustHandles="1" noChangeArrowheads="1" noChangeShapeType="1" noTextEdit="1"/>
              </p:cNvSpPr>
              <p:nvPr/>
            </p:nvSpPr>
            <p:spPr>
              <a:xfrm>
                <a:off x="212348" y="3538051"/>
                <a:ext cx="8108693" cy="2833566"/>
              </a:xfrm>
              <a:prstGeom prst="rect">
                <a:avLst/>
              </a:prstGeom>
              <a:blipFill>
                <a:blip r:embed="rId3"/>
                <a:stretch>
                  <a:fillRect l="-939" t="-1786" r="-9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557F0A2-AF64-C848-AE0E-EE2893EBF44D}"/>
              </a:ext>
            </a:extLst>
          </p:cNvPr>
          <p:cNvSpPr txBox="1"/>
          <p:nvPr/>
        </p:nvSpPr>
        <p:spPr>
          <a:xfrm>
            <a:off x="84265" y="6215875"/>
            <a:ext cx="9010244" cy="276999"/>
          </a:xfrm>
          <a:prstGeom prst="rect">
            <a:avLst/>
          </a:prstGeom>
          <a:noFill/>
        </p:spPr>
        <p:txBody>
          <a:bodyPr wrap="square" rtlCol="0">
            <a:spAutoFit/>
          </a:bodyPr>
          <a:lstStyle/>
          <a:p>
            <a:pPr algn="ctr"/>
            <a:r>
              <a:rPr lang="en-US" sz="1200" dirty="0">
                <a:solidFill>
                  <a:srgbClr val="FF0000"/>
                </a:solidFill>
              </a:rPr>
              <a:t>*Note: We can still make one sided conclusion (greater/less than) with the two sided test.  It is essentially testing the two sides at once. </a:t>
            </a:r>
          </a:p>
        </p:txBody>
      </p:sp>
    </p:spTree>
    <p:extLst>
      <p:ext uri="{BB962C8B-B14F-4D97-AF65-F5344CB8AC3E}">
        <p14:creationId xmlns:p14="http://schemas.microsoft.com/office/powerpoint/2010/main" val="226093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Rank Sum test</a:t>
            </a:r>
          </a:p>
        </p:txBody>
      </p:sp>
      <p:sp>
        <p:nvSpPr>
          <p:cNvPr id="3" name="Content Placeholder 2"/>
          <p:cNvSpPr>
            <a:spLocks noGrp="1"/>
          </p:cNvSpPr>
          <p:nvPr>
            <p:ph idx="1"/>
          </p:nvPr>
        </p:nvSpPr>
        <p:spPr>
          <a:xfrm>
            <a:off x="822960" y="2241550"/>
            <a:ext cx="7543801" cy="3357755"/>
          </a:xfrm>
        </p:spPr>
        <p:txBody>
          <a:bodyPr>
            <a:normAutofit fontScale="62500" lnSpcReduction="20000"/>
          </a:bodyPr>
          <a:lstStyle/>
          <a:p>
            <a:pPr>
              <a:buFont typeface="Arial" charset="0"/>
              <a:buChar char="•"/>
            </a:pPr>
            <a:r>
              <a:rPr lang="en-US" dirty="0"/>
              <a:t> We can compute the rank sum test statistic using the following steps:</a:t>
            </a:r>
          </a:p>
          <a:p>
            <a:pPr>
              <a:buFont typeface="Arial" charset="0"/>
              <a:buChar char="•"/>
            </a:pPr>
            <a:endParaRPr lang="en-US" dirty="0"/>
          </a:p>
          <a:p>
            <a:pPr marL="562356" lvl="1" indent="-342900">
              <a:buFont typeface="+mj-lt"/>
              <a:buAutoNum type="arabicPeriod"/>
            </a:pPr>
            <a:r>
              <a:rPr lang="en-US" dirty="0"/>
              <a:t>List all observations from both groups in increasing order</a:t>
            </a:r>
          </a:p>
          <a:p>
            <a:pPr marL="562356" lvl="1" indent="-342900">
              <a:buFont typeface="+mj-lt"/>
              <a:buAutoNum type="arabicPeriod"/>
            </a:pPr>
            <a:r>
              <a:rPr lang="en-US" dirty="0"/>
              <a:t>Assign each observation a rank, from 1 to </a:t>
            </a:r>
            <a:r>
              <a:rPr lang="en-US" i="1" dirty="0"/>
              <a:t>n</a:t>
            </a:r>
          </a:p>
          <a:p>
            <a:pPr marL="562356" lvl="1" indent="-342900">
              <a:buFont typeface="+mj-lt"/>
              <a:buAutoNum type="arabicPeriod"/>
            </a:pPr>
            <a:r>
              <a:rPr lang="en-US" dirty="0"/>
              <a:t>If there are any ties, assign each tied observation’s rank to be the average of their ranks.</a:t>
            </a:r>
          </a:p>
          <a:p>
            <a:pPr marL="562356" lvl="1" indent="-342900">
              <a:buFont typeface="+mj-lt"/>
              <a:buAutoNum type="arabicPeriod"/>
            </a:pPr>
            <a:r>
              <a:rPr lang="en-US" dirty="0"/>
              <a:t>Identify each observation by its group</a:t>
            </a:r>
          </a:p>
          <a:p>
            <a:pPr marL="219456" lvl="1" indent="0">
              <a:buNone/>
            </a:pPr>
            <a:endParaRPr lang="en-US" dirty="0"/>
          </a:p>
          <a:p>
            <a:pPr>
              <a:buFont typeface="Arial" charset="0"/>
              <a:buChar char="•"/>
            </a:pPr>
            <a:r>
              <a:rPr lang="en-US" dirty="0"/>
              <a:t> The test statistic, </a:t>
            </a:r>
            <a:r>
              <a:rPr lang="en-US" i="1" dirty="0"/>
              <a:t>T</a:t>
            </a:r>
            <a:r>
              <a:rPr lang="en-US" dirty="0"/>
              <a:t>, is the sum of the ranks in one of the groups.</a:t>
            </a:r>
            <a:endParaRPr lang="en-US" i="1" dirty="0"/>
          </a:p>
          <a:p>
            <a:pPr>
              <a:buFont typeface="Arial" charset="0"/>
              <a:buChar char="•"/>
            </a:pPr>
            <a:endParaRPr lang="en-US" dirty="0"/>
          </a:p>
          <a:p>
            <a:pPr>
              <a:buFont typeface="Arial" charset="0"/>
              <a:buChar char="•"/>
            </a:pPr>
            <a:r>
              <a:rPr lang="en-US" dirty="0"/>
              <a:t>We can find a p-value in two ways:</a:t>
            </a:r>
          </a:p>
          <a:p>
            <a:pPr lvl="1">
              <a:buFont typeface="Arial" charset="0"/>
              <a:buChar char="•"/>
            </a:pPr>
            <a:r>
              <a:rPr lang="en-US" dirty="0"/>
              <a:t>Normal approximation</a:t>
            </a:r>
          </a:p>
          <a:p>
            <a:pPr lvl="1">
              <a:buFont typeface="Arial" charset="0"/>
              <a:buChar char="•"/>
            </a:pPr>
            <a:r>
              <a:rPr lang="en-US" dirty="0"/>
              <a:t>Re-randomization (exact or approximate)</a:t>
            </a:r>
          </a:p>
        </p:txBody>
      </p:sp>
      <p:sp>
        <p:nvSpPr>
          <p:cNvPr id="4" name="TextBox 3"/>
          <p:cNvSpPr txBox="1"/>
          <p:nvPr/>
        </p:nvSpPr>
        <p:spPr>
          <a:xfrm>
            <a:off x="6195044" y="2842221"/>
            <a:ext cx="2740430" cy="300082"/>
          </a:xfrm>
          <a:prstGeom prst="rect">
            <a:avLst/>
          </a:prstGeom>
          <a:noFill/>
        </p:spPr>
        <p:txBody>
          <a:bodyPr wrap="none" rtlCol="0">
            <a:spAutoFit/>
          </a:bodyPr>
          <a:lstStyle/>
          <a:p>
            <a:r>
              <a:rPr lang="en-US" sz="1350" dirty="0">
                <a:solidFill>
                  <a:prstClr val="black"/>
                </a:solidFill>
              </a:rPr>
              <a:t>Note: </a:t>
            </a:r>
            <a:r>
              <a:rPr lang="en-US" sz="1350" i="1" dirty="0">
                <a:solidFill>
                  <a:prstClr val="black"/>
                </a:solidFill>
              </a:rPr>
              <a:t>n</a:t>
            </a:r>
            <a:r>
              <a:rPr lang="en-US" sz="1350" dirty="0">
                <a:solidFill>
                  <a:prstClr val="black"/>
                </a:solidFill>
              </a:rPr>
              <a:t> is the total # of observations</a:t>
            </a:r>
            <a:endParaRPr lang="en-US" sz="1350" i="1" dirty="0">
              <a:solidFill>
                <a:prstClr val="black"/>
              </a:solidFill>
            </a:endParaRPr>
          </a:p>
        </p:txBody>
      </p:sp>
      <p:cxnSp>
        <p:nvCxnSpPr>
          <p:cNvPr id="6" name="Straight Arrow Connector 5"/>
          <p:cNvCxnSpPr>
            <a:cxnSpLocks/>
          </p:cNvCxnSpPr>
          <p:nvPr/>
        </p:nvCxnSpPr>
        <p:spPr>
          <a:xfrm flipH="1">
            <a:off x="4883285" y="2992262"/>
            <a:ext cx="1321487" cy="15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62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Sampling Distribution of … </a:t>
            </a:r>
          </a:p>
        </p:txBody>
      </p:sp>
      <p:sp>
        <p:nvSpPr>
          <p:cNvPr id="4" name="Title 1"/>
          <p:cNvSpPr txBox="1">
            <a:spLocks/>
          </p:cNvSpPr>
          <p:nvPr/>
        </p:nvSpPr>
        <p:spPr>
          <a:xfrm>
            <a:off x="822960" y="2217744"/>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prstClr val="black">
                    <a:lumMod val="75000"/>
                    <a:lumOff val="25000"/>
                  </a:prstClr>
                </a:solidFill>
              </a:rPr>
              <a:t>The Rank Sum Statistic! </a:t>
            </a:r>
          </a:p>
        </p:txBody>
      </p:sp>
      <p:grpSp>
        <p:nvGrpSpPr>
          <p:cNvPr id="7" name="Group 6"/>
          <p:cNvGrpSpPr/>
          <p:nvPr/>
        </p:nvGrpSpPr>
        <p:grpSpPr>
          <a:xfrm>
            <a:off x="2132647" y="3407410"/>
            <a:ext cx="4801553" cy="1721247"/>
            <a:chOff x="2843530" y="3400213"/>
            <a:chExt cx="6402070" cy="2294996"/>
          </a:xfrm>
        </p:grpSpPr>
        <p:pic>
          <p:nvPicPr>
            <p:cNvPr id="5" name="Picture 4"/>
            <p:cNvPicPr>
              <a:picLocks noChangeAspect="1"/>
            </p:cNvPicPr>
            <p:nvPr/>
          </p:nvPicPr>
          <p:blipFill>
            <a:blip r:embed="rId2"/>
            <a:stretch>
              <a:fillRect/>
            </a:stretch>
          </p:blipFill>
          <p:spPr>
            <a:xfrm>
              <a:off x="2843530" y="3628284"/>
              <a:ext cx="6057900" cy="2066925"/>
            </a:xfrm>
            <a:prstGeom prst="rect">
              <a:avLst/>
            </a:prstGeom>
          </p:spPr>
        </p:pic>
        <p:sp>
          <p:nvSpPr>
            <p:cNvPr id="6" name="Rectangle 5"/>
            <p:cNvSpPr/>
            <p:nvPr/>
          </p:nvSpPr>
          <p:spPr>
            <a:xfrm>
              <a:off x="8216053" y="3400213"/>
              <a:ext cx="1029547" cy="1334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grpSp>
      <p:sp>
        <p:nvSpPr>
          <p:cNvPr id="3" name="TextBox 2">
            <a:extLst>
              <a:ext uri="{FF2B5EF4-FFF2-40B4-BE49-F238E27FC236}">
                <a16:creationId xmlns:a16="http://schemas.microsoft.com/office/drawing/2014/main" id="{FA2B206F-BCF7-4C42-9927-201AAE7F6169}"/>
              </a:ext>
            </a:extLst>
          </p:cNvPr>
          <p:cNvSpPr txBox="1"/>
          <p:nvPr/>
        </p:nvSpPr>
        <p:spPr>
          <a:xfrm>
            <a:off x="6419407" y="3476865"/>
            <a:ext cx="2264735" cy="923330"/>
          </a:xfrm>
          <a:prstGeom prst="rect">
            <a:avLst/>
          </a:prstGeom>
          <a:noFill/>
        </p:spPr>
        <p:txBody>
          <a:bodyPr wrap="square" rtlCol="0">
            <a:spAutoFit/>
          </a:bodyPr>
          <a:lstStyle/>
          <a:p>
            <a:r>
              <a:rPr lang="en-US" sz="1350" dirty="0"/>
              <a:t>Rank Sum test statistic (sum of ranks of one group) is approximately normally distributed!</a:t>
            </a:r>
          </a:p>
        </p:txBody>
      </p:sp>
    </p:spTree>
    <p:extLst>
      <p:ext uri="{BB962C8B-B14F-4D97-AF65-F5344CB8AC3E}">
        <p14:creationId xmlns:p14="http://schemas.microsoft.com/office/powerpoint/2010/main" val="1383662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Rank-Sum Test: Normal Approximation</a:t>
            </a:r>
          </a:p>
        </p:txBody>
      </p:sp>
      <p:pic>
        <p:nvPicPr>
          <p:cNvPr id="4" name="Picture 3"/>
          <p:cNvPicPr>
            <a:picLocks noChangeAspect="1"/>
          </p:cNvPicPr>
          <p:nvPr/>
        </p:nvPicPr>
        <p:blipFill>
          <a:blip r:embed="rId2"/>
          <a:stretch>
            <a:fillRect/>
          </a:stretch>
        </p:blipFill>
        <p:spPr>
          <a:xfrm>
            <a:off x="451229" y="2235544"/>
            <a:ext cx="6846291" cy="336628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7297520" y="3483362"/>
                <a:ext cx="1700560" cy="533544"/>
              </a:xfrm>
              <a:prstGeom prst="rect">
                <a:avLst/>
              </a:prstGeom>
              <a:noFill/>
            </p:spPr>
            <p:txBody>
              <a:bodyPr wrap="square" rtlCol="0">
                <a:spAutoFit/>
              </a:bodyPr>
              <a:lstStyle/>
              <a:p>
                <a:r>
                  <a:rPr lang="en-US" dirty="0">
                    <a:solidFill>
                      <a:prstClr val="black"/>
                    </a:solidFill>
                  </a:rPr>
                  <a:t>Z </a:t>
                </a:r>
                <a14:m>
                  <m:oMath xmlns:m="http://schemas.openxmlformats.org/officeDocument/2006/math">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𝑇</m:t>
                        </m:r>
                        <m:r>
                          <a:rPr lang="en-US" i="1">
                            <a:solidFill>
                              <a:prstClr val="black"/>
                            </a:solidFill>
                            <a:latin typeface="Cambria Math" charset="0"/>
                          </a:rPr>
                          <m:t> −</m:t>
                        </m:r>
                        <m:r>
                          <a:rPr lang="en-US" i="1">
                            <a:solidFill>
                              <a:prstClr val="black"/>
                            </a:solidFill>
                            <a:latin typeface="Cambria Math" charset="0"/>
                          </a:rPr>
                          <m:t>𝑀𝑒𝑎𝑛</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num>
                      <m:den>
                        <m:r>
                          <a:rPr lang="en-US" i="1">
                            <a:solidFill>
                              <a:prstClr val="black"/>
                            </a:solidFill>
                            <a:latin typeface="Cambria Math" charset="0"/>
                          </a:rPr>
                          <m:t>𝑆𝐷</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den>
                    </m:f>
                  </m:oMath>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297520" y="3483362"/>
                <a:ext cx="1700560" cy="533544"/>
              </a:xfrm>
              <a:prstGeom prst="rect">
                <a:avLst/>
              </a:prstGeom>
              <a:blipFill>
                <a:blip r:embed="rId3"/>
                <a:stretch>
                  <a:fillRect l="-2963" b="-4651"/>
                </a:stretch>
              </a:blipFill>
            </p:spPr>
            <p:txBody>
              <a:bodyPr/>
              <a:lstStyle/>
              <a:p>
                <a:r>
                  <a:rPr lang="en-US">
                    <a:noFill/>
                  </a:rPr>
                  <a:t> </a:t>
                </a:r>
              </a:p>
            </p:txBody>
          </p:sp>
        </mc:Fallback>
      </mc:AlternateContent>
      <p:cxnSp>
        <p:nvCxnSpPr>
          <p:cNvPr id="6" name="Straight Arrow Connector 5"/>
          <p:cNvCxnSpPr>
            <a:cxnSpLocks/>
            <a:endCxn id="3" idx="1"/>
          </p:cNvCxnSpPr>
          <p:nvPr/>
        </p:nvCxnSpPr>
        <p:spPr>
          <a:xfrm flipV="1">
            <a:off x="5959373" y="3750134"/>
            <a:ext cx="1338147" cy="3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Rank Sum Test: randomly assign ranks </a:t>
            </a:r>
            <a:br>
              <a:rPr lang="en-US" dirty="0"/>
            </a:br>
            <a:r>
              <a:rPr lang="en-US" dirty="0"/>
              <a:t>(or positions)</a:t>
            </a:r>
          </a:p>
        </p:txBody>
      </p:sp>
      <p:sp>
        <p:nvSpPr>
          <p:cNvPr id="7" name="TextBox 6">
            <a:extLst>
              <a:ext uri="{FF2B5EF4-FFF2-40B4-BE49-F238E27FC236}">
                <a16:creationId xmlns:a16="http://schemas.microsoft.com/office/drawing/2014/main" id="{5C6F3F0C-8B08-474A-86AE-1595C744495B}"/>
              </a:ext>
            </a:extLst>
          </p:cNvPr>
          <p:cNvSpPr txBox="1"/>
          <p:nvPr/>
        </p:nvSpPr>
        <p:spPr>
          <a:xfrm>
            <a:off x="796111" y="3893045"/>
            <a:ext cx="7551775" cy="1131079"/>
          </a:xfrm>
          <a:prstGeom prst="rect">
            <a:avLst/>
          </a:prstGeom>
          <a:noFill/>
        </p:spPr>
        <p:txBody>
          <a:bodyPr wrap="square" rtlCol="0">
            <a:spAutoFit/>
          </a:bodyPr>
          <a:lstStyle/>
          <a:p>
            <a:r>
              <a:rPr lang="en-US" sz="1350" dirty="0"/>
              <a:t>Record sum of ranks of one group for all 7! permutations of ranks. (7!=7*6*5*4*3*2*1)</a:t>
            </a:r>
          </a:p>
          <a:p>
            <a:r>
              <a:rPr lang="en-US" sz="1350" dirty="0"/>
              <a:t>P-value is the number of permutations with a sum equal to or more extreme than the one in the original data set divided by the total number of permutations. </a:t>
            </a:r>
          </a:p>
          <a:p>
            <a:endParaRPr lang="en-US" sz="1350" dirty="0"/>
          </a:p>
          <a:p>
            <a:r>
              <a:rPr lang="en-US" sz="1350" dirty="0"/>
              <a:t>*Could also do an approximate p-value by randomly choosing, say, 1000 orderings of the data.</a:t>
            </a:r>
          </a:p>
        </p:txBody>
      </p:sp>
      <p:graphicFrame>
        <p:nvGraphicFramePr>
          <p:cNvPr id="9" name="Content Placeholder 8">
            <a:extLst>
              <a:ext uri="{FF2B5EF4-FFF2-40B4-BE49-F238E27FC236}">
                <a16:creationId xmlns:a16="http://schemas.microsoft.com/office/drawing/2014/main" id="{4E7FA0C9-680D-444B-9022-47780B93B218}"/>
              </a:ext>
            </a:extLst>
          </p:cNvPr>
          <p:cNvGraphicFramePr>
            <a:graphicFrameLocks noGrp="1"/>
          </p:cNvGraphicFramePr>
          <p:nvPr>
            <p:ph idx="1"/>
            <p:extLst>
              <p:ext uri="{D42A27DB-BD31-4B8C-83A1-F6EECF244321}">
                <p14:modId xmlns:p14="http://schemas.microsoft.com/office/powerpoint/2010/main" val="2574173563"/>
              </p:ext>
            </p:extLst>
          </p:nvPr>
        </p:nvGraphicFramePr>
        <p:xfrm>
          <a:off x="628649" y="1700751"/>
          <a:ext cx="2512537" cy="2007872"/>
        </p:xfrm>
        <a:graphic>
          <a:graphicData uri="http://schemas.openxmlformats.org/drawingml/2006/table">
            <a:tbl>
              <a:tblPr>
                <a:tableStyleId>{5C22544A-7EE6-4342-B048-85BDC9FD1C3A}</a:tableStyleId>
              </a:tblPr>
              <a:tblGrid>
                <a:gridCol w="609660">
                  <a:extLst>
                    <a:ext uri="{9D8B030D-6E8A-4147-A177-3AD203B41FA5}">
                      <a16:colId xmlns:a16="http://schemas.microsoft.com/office/drawing/2014/main" val="3659967653"/>
                    </a:ext>
                  </a:extLst>
                </a:gridCol>
                <a:gridCol w="738981">
                  <a:extLst>
                    <a:ext uri="{9D8B030D-6E8A-4147-A177-3AD203B41FA5}">
                      <a16:colId xmlns:a16="http://schemas.microsoft.com/office/drawing/2014/main" val="2301705545"/>
                    </a:ext>
                  </a:extLst>
                </a:gridCol>
                <a:gridCol w="646609">
                  <a:extLst>
                    <a:ext uri="{9D8B030D-6E8A-4147-A177-3AD203B41FA5}">
                      <a16:colId xmlns:a16="http://schemas.microsoft.com/office/drawing/2014/main" val="941949195"/>
                    </a:ext>
                  </a:extLst>
                </a:gridCol>
                <a:gridCol w="517287">
                  <a:extLst>
                    <a:ext uri="{9D8B030D-6E8A-4147-A177-3AD203B41FA5}">
                      <a16:colId xmlns:a16="http://schemas.microsoft.com/office/drawing/2014/main" val="1325689853"/>
                    </a:ext>
                  </a:extLst>
                </a:gridCol>
              </a:tblGrid>
              <a:tr h="228558">
                <a:tc>
                  <a:txBody>
                    <a:bodyPr/>
                    <a:lstStyle/>
                    <a:p>
                      <a:pPr algn="ctr" fontAlgn="b"/>
                      <a:r>
                        <a:rPr lang="en-US" sz="1600" u="sng" strike="noStrike" dirty="0">
                          <a:effectLst/>
                        </a:rPr>
                        <a:t>Name</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Order #</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Group</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Rank</a:t>
                      </a:r>
                      <a:endParaRPr lang="en-US" sz="1600" b="1" i="0" u="sng"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12973872"/>
                  </a:ext>
                </a:extLst>
              </a:tr>
              <a:tr h="228558">
                <a:tc>
                  <a:txBody>
                    <a:bodyPr/>
                    <a:lstStyle/>
                    <a:p>
                      <a:pPr algn="ctr" fontAlgn="b"/>
                      <a:r>
                        <a:rPr lang="en-US" sz="1600" u="none" strike="noStrike" dirty="0">
                          <a:effectLst/>
                        </a:rPr>
                        <a:t>Bob</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81387826"/>
                  </a:ext>
                </a:extLst>
              </a:tr>
              <a:tr h="228558">
                <a:tc>
                  <a:txBody>
                    <a:bodyPr/>
                    <a:lstStyle/>
                    <a:p>
                      <a:pPr algn="ctr" fontAlgn="b"/>
                      <a:r>
                        <a:rPr lang="en-US" sz="1600" u="none" strike="noStrike" dirty="0">
                          <a:effectLst/>
                        </a:rPr>
                        <a:t>Sue </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843717317"/>
                  </a:ext>
                </a:extLst>
              </a:tr>
              <a:tr h="228558">
                <a:tc>
                  <a:txBody>
                    <a:bodyPr/>
                    <a:lstStyle/>
                    <a:p>
                      <a:pPr algn="ctr" fontAlgn="b"/>
                      <a:r>
                        <a:rPr lang="en-US" sz="1600" u="none" strike="noStrike" dirty="0">
                          <a:effectLst/>
                        </a:rPr>
                        <a:t>Fred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680101461"/>
                  </a:ext>
                </a:extLst>
              </a:tr>
              <a:tr h="228558">
                <a:tc>
                  <a:txBody>
                    <a:bodyPr/>
                    <a:lstStyle/>
                    <a:p>
                      <a:pPr algn="ctr" fontAlgn="b"/>
                      <a:r>
                        <a:rPr lang="en-US" sz="1600" u="none" strike="noStrike" dirty="0">
                          <a:effectLst/>
                        </a:rPr>
                        <a:t>Jim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050944826"/>
                  </a:ext>
                </a:extLst>
              </a:tr>
              <a:tr h="228558">
                <a:tc>
                  <a:txBody>
                    <a:bodyPr/>
                    <a:lstStyle/>
                    <a:p>
                      <a:pPr algn="ctr" fontAlgn="b"/>
                      <a:r>
                        <a:rPr lang="en-US" sz="1600" u="none" strike="noStrike" dirty="0">
                          <a:effectLst/>
                        </a:rPr>
                        <a:t>Pam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43632080"/>
                  </a:ext>
                </a:extLst>
              </a:tr>
              <a:tr h="228558">
                <a:tc>
                  <a:txBody>
                    <a:bodyPr/>
                    <a:lstStyle/>
                    <a:p>
                      <a:pPr algn="ctr" fontAlgn="b"/>
                      <a:r>
                        <a:rPr lang="en-US" sz="1600" u="none" strike="noStrike" dirty="0">
                          <a:effectLst/>
                        </a:rPr>
                        <a:t>Tim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061663222"/>
                  </a:ext>
                </a:extLst>
              </a:tr>
              <a:tr h="228558">
                <a:tc>
                  <a:txBody>
                    <a:bodyPr/>
                    <a:lstStyle/>
                    <a:p>
                      <a:pPr algn="ctr" fontAlgn="b"/>
                      <a:r>
                        <a:rPr lang="en-US" sz="1600" u="none" strike="noStrike" dirty="0">
                          <a:effectLst/>
                        </a:rPr>
                        <a:t>Zac</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55689160"/>
                  </a:ext>
                </a:extLst>
              </a:tr>
            </a:tbl>
          </a:graphicData>
        </a:graphic>
      </p:graphicFrame>
      <p:graphicFrame>
        <p:nvGraphicFramePr>
          <p:cNvPr id="10" name="Table 9">
            <a:extLst>
              <a:ext uri="{FF2B5EF4-FFF2-40B4-BE49-F238E27FC236}">
                <a16:creationId xmlns:a16="http://schemas.microsoft.com/office/drawing/2014/main" id="{B6C62988-3105-4B8E-9638-CD9A1F9241BD}"/>
              </a:ext>
            </a:extLst>
          </p:cNvPr>
          <p:cNvGraphicFramePr>
            <a:graphicFrameLocks noGrp="1"/>
          </p:cNvGraphicFramePr>
          <p:nvPr>
            <p:extLst>
              <p:ext uri="{D42A27DB-BD31-4B8C-83A1-F6EECF244321}">
                <p14:modId xmlns:p14="http://schemas.microsoft.com/office/powerpoint/2010/main" val="992481276"/>
              </p:ext>
            </p:extLst>
          </p:nvPr>
        </p:nvGraphicFramePr>
        <p:xfrm>
          <a:off x="3315731" y="1700751"/>
          <a:ext cx="2512537" cy="2007872"/>
        </p:xfrm>
        <a:graphic>
          <a:graphicData uri="http://schemas.openxmlformats.org/drawingml/2006/table">
            <a:tbl>
              <a:tblPr>
                <a:tableStyleId>{5C22544A-7EE6-4342-B048-85BDC9FD1C3A}</a:tableStyleId>
              </a:tblPr>
              <a:tblGrid>
                <a:gridCol w="609660">
                  <a:extLst>
                    <a:ext uri="{9D8B030D-6E8A-4147-A177-3AD203B41FA5}">
                      <a16:colId xmlns:a16="http://schemas.microsoft.com/office/drawing/2014/main" val="513176488"/>
                    </a:ext>
                  </a:extLst>
                </a:gridCol>
                <a:gridCol w="738981">
                  <a:extLst>
                    <a:ext uri="{9D8B030D-6E8A-4147-A177-3AD203B41FA5}">
                      <a16:colId xmlns:a16="http://schemas.microsoft.com/office/drawing/2014/main" val="908852430"/>
                    </a:ext>
                  </a:extLst>
                </a:gridCol>
                <a:gridCol w="646609">
                  <a:extLst>
                    <a:ext uri="{9D8B030D-6E8A-4147-A177-3AD203B41FA5}">
                      <a16:colId xmlns:a16="http://schemas.microsoft.com/office/drawing/2014/main" val="35798687"/>
                    </a:ext>
                  </a:extLst>
                </a:gridCol>
                <a:gridCol w="517287">
                  <a:extLst>
                    <a:ext uri="{9D8B030D-6E8A-4147-A177-3AD203B41FA5}">
                      <a16:colId xmlns:a16="http://schemas.microsoft.com/office/drawing/2014/main" val="1114408127"/>
                    </a:ext>
                  </a:extLst>
                </a:gridCol>
              </a:tblGrid>
              <a:tr h="228558">
                <a:tc>
                  <a:txBody>
                    <a:bodyPr/>
                    <a:lstStyle/>
                    <a:p>
                      <a:pPr algn="ctr" fontAlgn="b"/>
                      <a:r>
                        <a:rPr lang="en-US" sz="1600" u="sng" strike="noStrike" dirty="0">
                          <a:effectLst/>
                        </a:rPr>
                        <a:t>Name</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Order #</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Group</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Rank</a:t>
                      </a:r>
                      <a:endParaRPr lang="en-US" sz="1600" b="1" i="0" u="sng"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66527810"/>
                  </a:ext>
                </a:extLst>
              </a:tr>
              <a:tr h="228558">
                <a:tc>
                  <a:txBody>
                    <a:bodyPr/>
                    <a:lstStyle/>
                    <a:p>
                      <a:pPr algn="ctr" fontAlgn="b"/>
                      <a:r>
                        <a:rPr lang="en-US" sz="1600" u="none" strike="noStrike" dirty="0">
                          <a:effectLst/>
                        </a:rPr>
                        <a:t>Sue </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679844"/>
                  </a:ext>
                </a:extLst>
              </a:tr>
              <a:tr h="228558">
                <a:tc>
                  <a:txBody>
                    <a:bodyPr/>
                    <a:lstStyle/>
                    <a:p>
                      <a:pPr algn="ctr" fontAlgn="b"/>
                      <a:r>
                        <a:rPr lang="en-US" sz="1600" u="none" strike="noStrike" dirty="0">
                          <a:effectLst/>
                        </a:rPr>
                        <a:t>Bob</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61289553"/>
                  </a:ext>
                </a:extLst>
              </a:tr>
              <a:tr h="228558">
                <a:tc>
                  <a:txBody>
                    <a:bodyPr/>
                    <a:lstStyle/>
                    <a:p>
                      <a:pPr algn="ctr" fontAlgn="b"/>
                      <a:r>
                        <a:rPr lang="en-US" sz="1600" u="none" strike="noStrike" dirty="0">
                          <a:effectLst/>
                        </a:rPr>
                        <a:t>Fred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18054448"/>
                  </a:ext>
                </a:extLst>
              </a:tr>
              <a:tr h="228558">
                <a:tc>
                  <a:txBody>
                    <a:bodyPr/>
                    <a:lstStyle/>
                    <a:p>
                      <a:pPr algn="ctr" fontAlgn="b"/>
                      <a:r>
                        <a:rPr lang="en-US" sz="1600" u="none" strike="noStrike" dirty="0">
                          <a:effectLst/>
                        </a:rPr>
                        <a:t>Jim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947420462"/>
                  </a:ext>
                </a:extLst>
              </a:tr>
              <a:tr h="228558">
                <a:tc>
                  <a:txBody>
                    <a:bodyPr/>
                    <a:lstStyle/>
                    <a:p>
                      <a:pPr algn="ctr" fontAlgn="b"/>
                      <a:r>
                        <a:rPr lang="en-US" sz="1600" u="none" strike="noStrike" dirty="0">
                          <a:effectLst/>
                        </a:rPr>
                        <a:t>Pam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28369815"/>
                  </a:ext>
                </a:extLst>
              </a:tr>
              <a:tr h="228558">
                <a:tc>
                  <a:txBody>
                    <a:bodyPr/>
                    <a:lstStyle/>
                    <a:p>
                      <a:pPr algn="ctr" fontAlgn="b"/>
                      <a:r>
                        <a:rPr lang="en-US" sz="1600" u="none" strike="noStrike" dirty="0">
                          <a:effectLst/>
                        </a:rPr>
                        <a:t>Tim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67862615"/>
                  </a:ext>
                </a:extLst>
              </a:tr>
              <a:tr h="228558">
                <a:tc>
                  <a:txBody>
                    <a:bodyPr/>
                    <a:lstStyle/>
                    <a:p>
                      <a:pPr algn="ctr" fontAlgn="b"/>
                      <a:r>
                        <a:rPr lang="en-US" sz="1600" u="none" strike="noStrike" dirty="0">
                          <a:effectLst/>
                        </a:rPr>
                        <a:t>Zac</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91884954"/>
                  </a:ext>
                </a:extLst>
              </a:tr>
            </a:tbl>
          </a:graphicData>
        </a:graphic>
      </p:graphicFrame>
      <p:graphicFrame>
        <p:nvGraphicFramePr>
          <p:cNvPr id="11" name="Table 10">
            <a:extLst>
              <a:ext uri="{FF2B5EF4-FFF2-40B4-BE49-F238E27FC236}">
                <a16:creationId xmlns:a16="http://schemas.microsoft.com/office/drawing/2014/main" id="{5E75C6CE-2FD4-462F-87FE-BF4EB1AB3E0F}"/>
              </a:ext>
            </a:extLst>
          </p:cNvPr>
          <p:cNvGraphicFramePr>
            <a:graphicFrameLocks noGrp="1"/>
          </p:cNvGraphicFramePr>
          <p:nvPr>
            <p:extLst>
              <p:ext uri="{D42A27DB-BD31-4B8C-83A1-F6EECF244321}">
                <p14:modId xmlns:p14="http://schemas.microsoft.com/office/powerpoint/2010/main" val="2850629910"/>
              </p:ext>
            </p:extLst>
          </p:nvPr>
        </p:nvGraphicFramePr>
        <p:xfrm>
          <a:off x="6002813" y="1690689"/>
          <a:ext cx="2512537" cy="2007872"/>
        </p:xfrm>
        <a:graphic>
          <a:graphicData uri="http://schemas.openxmlformats.org/drawingml/2006/table">
            <a:tbl>
              <a:tblPr>
                <a:tableStyleId>{5C22544A-7EE6-4342-B048-85BDC9FD1C3A}</a:tableStyleId>
              </a:tblPr>
              <a:tblGrid>
                <a:gridCol w="609660">
                  <a:extLst>
                    <a:ext uri="{9D8B030D-6E8A-4147-A177-3AD203B41FA5}">
                      <a16:colId xmlns:a16="http://schemas.microsoft.com/office/drawing/2014/main" val="3474174330"/>
                    </a:ext>
                  </a:extLst>
                </a:gridCol>
                <a:gridCol w="738981">
                  <a:extLst>
                    <a:ext uri="{9D8B030D-6E8A-4147-A177-3AD203B41FA5}">
                      <a16:colId xmlns:a16="http://schemas.microsoft.com/office/drawing/2014/main" val="251813768"/>
                    </a:ext>
                  </a:extLst>
                </a:gridCol>
                <a:gridCol w="646609">
                  <a:extLst>
                    <a:ext uri="{9D8B030D-6E8A-4147-A177-3AD203B41FA5}">
                      <a16:colId xmlns:a16="http://schemas.microsoft.com/office/drawing/2014/main" val="197484233"/>
                    </a:ext>
                  </a:extLst>
                </a:gridCol>
                <a:gridCol w="517287">
                  <a:extLst>
                    <a:ext uri="{9D8B030D-6E8A-4147-A177-3AD203B41FA5}">
                      <a16:colId xmlns:a16="http://schemas.microsoft.com/office/drawing/2014/main" val="2004261545"/>
                    </a:ext>
                  </a:extLst>
                </a:gridCol>
              </a:tblGrid>
              <a:tr h="228558">
                <a:tc>
                  <a:txBody>
                    <a:bodyPr/>
                    <a:lstStyle/>
                    <a:p>
                      <a:pPr algn="ctr" fontAlgn="b"/>
                      <a:r>
                        <a:rPr lang="en-US" sz="1600" u="sng" strike="noStrike" dirty="0">
                          <a:effectLst/>
                        </a:rPr>
                        <a:t>Name</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Order #</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Group</a:t>
                      </a:r>
                      <a:endParaRPr lang="en-US" sz="16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sng" strike="noStrike" dirty="0">
                          <a:effectLst/>
                        </a:rPr>
                        <a:t>Rank</a:t>
                      </a:r>
                      <a:endParaRPr lang="en-US" sz="1600" b="1" i="0" u="sng"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313631364"/>
                  </a:ext>
                </a:extLst>
              </a:tr>
              <a:tr h="228558">
                <a:tc>
                  <a:txBody>
                    <a:bodyPr/>
                    <a:lstStyle/>
                    <a:p>
                      <a:pPr algn="ctr" fontAlgn="b"/>
                      <a:r>
                        <a:rPr lang="en-US" sz="1600" u="none" strike="noStrike" dirty="0">
                          <a:effectLst/>
                        </a:rPr>
                        <a:t>Pam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749423681"/>
                  </a:ext>
                </a:extLst>
              </a:tr>
              <a:tr h="228558">
                <a:tc>
                  <a:txBody>
                    <a:bodyPr/>
                    <a:lstStyle/>
                    <a:p>
                      <a:pPr algn="ctr" fontAlgn="b"/>
                      <a:r>
                        <a:rPr lang="en-US" sz="1600" u="none" strike="noStrike" dirty="0">
                          <a:effectLst/>
                        </a:rPr>
                        <a:t>Tim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11883066"/>
                  </a:ext>
                </a:extLst>
              </a:tr>
              <a:tr h="228558">
                <a:tc>
                  <a:txBody>
                    <a:bodyPr/>
                    <a:lstStyle/>
                    <a:p>
                      <a:pPr algn="ctr" fontAlgn="b"/>
                      <a:r>
                        <a:rPr lang="en-US" sz="1600" u="none" strike="noStrike" dirty="0">
                          <a:effectLst/>
                        </a:rPr>
                        <a:t>Sue </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389517759"/>
                  </a:ext>
                </a:extLst>
              </a:tr>
              <a:tr h="228558">
                <a:tc>
                  <a:txBody>
                    <a:bodyPr/>
                    <a:lstStyle/>
                    <a:p>
                      <a:pPr algn="ctr" fontAlgn="b"/>
                      <a:r>
                        <a:rPr lang="en-US" sz="1600" u="none" strike="noStrike" dirty="0">
                          <a:effectLst/>
                        </a:rPr>
                        <a:t>Zac</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656153942"/>
                  </a:ext>
                </a:extLst>
              </a:tr>
              <a:tr h="228558">
                <a:tc>
                  <a:txBody>
                    <a:bodyPr/>
                    <a:lstStyle/>
                    <a:p>
                      <a:pPr algn="ctr" fontAlgn="b"/>
                      <a:r>
                        <a:rPr lang="en-US" sz="1600" u="none" strike="noStrike" dirty="0">
                          <a:effectLst/>
                        </a:rPr>
                        <a:t>Fred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79383706"/>
                  </a:ext>
                </a:extLst>
              </a:tr>
              <a:tr h="228558">
                <a:tc>
                  <a:txBody>
                    <a:bodyPr/>
                    <a:lstStyle/>
                    <a:p>
                      <a:pPr algn="ctr" fontAlgn="b"/>
                      <a:r>
                        <a:rPr lang="en-US" sz="1600" u="none" strike="noStrike" dirty="0">
                          <a:effectLst/>
                        </a:rPr>
                        <a:t>Bob</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04919386"/>
                  </a:ext>
                </a:extLst>
              </a:tr>
              <a:tr h="228558">
                <a:tc>
                  <a:txBody>
                    <a:bodyPr/>
                    <a:lstStyle/>
                    <a:p>
                      <a:pPr algn="ctr" fontAlgn="b"/>
                      <a:r>
                        <a:rPr lang="en-US" sz="1600" u="none" strike="noStrike" dirty="0">
                          <a:effectLst/>
                        </a:rPr>
                        <a:t>Jim</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Trad</a:t>
                      </a:r>
                      <a:endParaRPr lang="en-US" sz="16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20105739"/>
                  </a:ext>
                </a:extLst>
              </a:tr>
            </a:tbl>
          </a:graphicData>
        </a:graphic>
      </p:graphicFrame>
    </p:spTree>
    <p:extLst>
      <p:ext uri="{BB962C8B-B14F-4D97-AF65-F5344CB8AC3E}">
        <p14:creationId xmlns:p14="http://schemas.microsoft.com/office/powerpoint/2010/main" val="11904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51" y="3638461"/>
            <a:ext cx="2986598" cy="5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1887" y="4771902"/>
            <a:ext cx="5768558" cy="715581"/>
          </a:xfrm>
          <a:prstGeom prst="rect">
            <a:avLst/>
          </a:prstGeom>
          <a:noFill/>
        </p:spPr>
        <p:txBody>
          <a:bodyPr wrap="square" rtlCol="0">
            <a:spAutoFit/>
          </a:bodyPr>
          <a:lstStyle/>
          <a:p>
            <a:r>
              <a:rPr lang="en-US" sz="1350" dirty="0">
                <a:solidFill>
                  <a:prstClr val="black"/>
                </a:solidFill>
              </a:rPr>
              <a:t>There is mild evidence (alpha = 0.1) to suggest that the </a:t>
            </a:r>
            <a:r>
              <a:rPr lang="en-US" sz="1350" i="1" dirty="0">
                <a:solidFill>
                  <a:prstClr val="black"/>
                </a:solidFill>
              </a:rPr>
              <a:t>distribution</a:t>
            </a:r>
            <a:r>
              <a:rPr lang="en-US" sz="1350" dirty="0">
                <a:solidFill>
                  <a:prstClr val="black"/>
                </a:solidFill>
              </a:rPr>
              <a:t> of scores from the “New” method is greater than the </a:t>
            </a:r>
            <a:r>
              <a:rPr lang="en-US" sz="1350" i="1" dirty="0">
                <a:solidFill>
                  <a:prstClr val="black"/>
                </a:solidFill>
              </a:rPr>
              <a:t>distribution</a:t>
            </a:r>
            <a:r>
              <a:rPr lang="en-US" sz="1350" dirty="0">
                <a:solidFill>
                  <a:prstClr val="black"/>
                </a:solidFill>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81" y="1271018"/>
            <a:ext cx="2864644" cy="419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834133" y="699204"/>
            <a:ext cx="4588432" cy="1088068"/>
          </a:xfrm>
        </p:spPr>
        <p:txBody>
          <a:bodyPr>
            <a:normAutofit fontScale="90000"/>
          </a:bodyPr>
          <a:lstStyle/>
          <a:p>
            <a:r>
              <a:rPr lang="en-US" dirty="0"/>
              <a:t>Rank-Sum Test: </a:t>
            </a:r>
            <a:br>
              <a:rPr lang="en-US" dirty="0"/>
            </a:br>
            <a:r>
              <a:rPr lang="en-US" dirty="0"/>
              <a:t>Normal Approximation</a:t>
            </a:r>
          </a:p>
        </p:txBody>
      </p:sp>
      <p:sp>
        <p:nvSpPr>
          <p:cNvPr id="8" name="Rectangle 7">
            <a:extLst>
              <a:ext uri="{FF2B5EF4-FFF2-40B4-BE49-F238E27FC236}">
                <a16:creationId xmlns:a16="http://schemas.microsoft.com/office/drawing/2014/main" id="{7DE5D60F-860C-4B8C-B2F4-BC316B93AD01}"/>
              </a:ext>
            </a:extLst>
          </p:cNvPr>
          <p:cNvSpPr/>
          <p:nvPr/>
        </p:nvSpPr>
        <p:spPr>
          <a:xfrm>
            <a:off x="139228" y="2169799"/>
            <a:ext cx="6241790"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1200" dirty="0"/>
              <a:t>Common interpretation:</a:t>
            </a:r>
          </a:p>
          <a:p>
            <a:pPr>
              <a:spcBef>
                <a:spcPct val="0"/>
              </a:spcBef>
            </a:pPr>
            <a:r>
              <a:rPr lang="en-US" altLang="en-US" sz="1200" b="1" i="1" dirty="0">
                <a:solidFill>
                  <a:srgbClr val="344068"/>
                </a:solidFill>
              </a:rPr>
              <a:t>H</a:t>
            </a:r>
            <a:r>
              <a:rPr lang="en-US" altLang="en-US" sz="1200" b="1" baseline="-25000" dirty="0">
                <a:solidFill>
                  <a:srgbClr val="344068"/>
                </a:solidFill>
              </a:rPr>
              <a:t>0</a:t>
            </a:r>
            <a:r>
              <a:rPr lang="en-US" altLang="en-US" sz="1200" b="1" dirty="0">
                <a:solidFill>
                  <a:srgbClr val="344068"/>
                </a:solidFill>
              </a:rPr>
              <a:t>: </a:t>
            </a:r>
            <a:r>
              <a:rPr lang="en-US" altLang="en-US" sz="1200" b="1" i="1" dirty="0">
                <a:solidFill>
                  <a:srgbClr val="344068"/>
                </a:solidFill>
                <a:sym typeface="Symbol" pitchFamily="18" charset="2"/>
              </a:rPr>
              <a:t>The distribution of New Method Scores = The distribution of the Traditional Method Scores</a:t>
            </a:r>
            <a:endParaRPr lang="en-US" altLang="en-US" sz="1200" b="1" baseline="-25000" dirty="0">
              <a:solidFill>
                <a:srgbClr val="344068"/>
              </a:solidFill>
              <a:sym typeface="Symbol" pitchFamily="18" charset="2"/>
            </a:endParaRPr>
          </a:p>
          <a:p>
            <a:pPr>
              <a:spcBef>
                <a:spcPct val="0"/>
              </a:spcBef>
            </a:pPr>
            <a:r>
              <a:rPr lang="en-US" altLang="en-US" sz="1200" b="1" i="1" dirty="0">
                <a:solidFill>
                  <a:srgbClr val="344068"/>
                </a:solidFill>
                <a:sym typeface="Symbol" pitchFamily="18" charset="2"/>
              </a:rPr>
              <a:t>H</a:t>
            </a:r>
            <a:r>
              <a:rPr lang="en-US" altLang="en-US" sz="1200" b="1" baseline="-25000" dirty="0">
                <a:solidFill>
                  <a:srgbClr val="344068"/>
                </a:solidFill>
                <a:sym typeface="Symbol" pitchFamily="18" charset="2"/>
              </a:rPr>
              <a:t>1</a:t>
            </a:r>
            <a:r>
              <a:rPr lang="en-US" altLang="en-US" sz="1200" b="1" dirty="0">
                <a:solidFill>
                  <a:srgbClr val="344068"/>
                </a:solidFill>
                <a:sym typeface="Symbol" pitchFamily="18" charset="2"/>
              </a:rPr>
              <a:t>:</a:t>
            </a:r>
            <a:r>
              <a:rPr lang="en-US" altLang="en-US" sz="1200" b="1" i="1" dirty="0">
                <a:solidFill>
                  <a:srgbClr val="344068"/>
                </a:solidFill>
                <a:sym typeface="Symbol" pitchFamily="18" charset="2"/>
              </a:rPr>
              <a:t>The distribution of New Method Scores &gt; The distribution of the Traditional Method Scores</a:t>
            </a:r>
            <a:endParaRPr lang="en-US" altLang="en-US" sz="1200" b="1" dirty="0">
              <a:solidFill>
                <a:srgbClr val="FF0000"/>
              </a:solidFill>
              <a:sym typeface="Symbol" pitchFamily="18" charset="2"/>
            </a:endParaRPr>
          </a:p>
          <a:p>
            <a:pPr>
              <a:spcBef>
                <a:spcPct val="0"/>
              </a:spcBef>
            </a:pPr>
            <a:endParaRPr lang="en-US" altLang="en-US" sz="1200" dirty="0"/>
          </a:p>
          <a:p>
            <a:pPr>
              <a:spcBef>
                <a:spcPct val="0"/>
              </a:spcBef>
            </a:pPr>
            <a:r>
              <a:rPr lang="en-US" altLang="en-US" sz="1200" dirty="0"/>
              <a:t>Technical mathematical interpretation:</a:t>
            </a:r>
            <a:endParaRPr lang="en-US" altLang="en-US" sz="1200" b="1" i="1" dirty="0">
              <a:solidFill>
                <a:srgbClr val="002060"/>
              </a:solidFill>
            </a:endParaRPr>
          </a:p>
          <a:p>
            <a:pPr>
              <a:spcBef>
                <a:spcPct val="0"/>
              </a:spcBef>
            </a:pPr>
            <a:r>
              <a:rPr lang="en-US" altLang="en-US" sz="1200" b="1" i="1" dirty="0">
                <a:solidFill>
                  <a:srgbClr val="002060"/>
                </a:solidFill>
              </a:rPr>
              <a:t>H</a:t>
            </a:r>
            <a:r>
              <a:rPr lang="en-US" altLang="en-US" sz="1200" b="1" baseline="-25000" dirty="0">
                <a:solidFill>
                  <a:srgbClr val="002060"/>
                </a:solidFill>
              </a:rPr>
              <a:t>0</a:t>
            </a:r>
            <a:r>
              <a:rPr lang="en-US" altLang="en-US" sz="1200" b="1" dirty="0">
                <a:solidFill>
                  <a:srgbClr val="002060"/>
                </a:solidFill>
              </a:rPr>
              <a:t>: Average </a:t>
            </a:r>
            <a:r>
              <a:rPr lang="en-US" altLang="en-US" sz="1200" b="1" i="1" dirty="0">
                <a:solidFill>
                  <a:srgbClr val="002060"/>
                </a:solidFill>
                <a:sym typeface="Symbol" pitchFamily="18" charset="2"/>
              </a:rPr>
              <a:t>rank of New Method Scores = </a:t>
            </a:r>
            <a:r>
              <a:rPr lang="en-US" altLang="en-US" sz="1200" b="1" dirty="0">
                <a:solidFill>
                  <a:srgbClr val="002060"/>
                </a:solidFill>
              </a:rPr>
              <a:t>Average </a:t>
            </a:r>
            <a:r>
              <a:rPr lang="en-US" altLang="en-US" sz="1200" b="1" i="1" dirty="0">
                <a:solidFill>
                  <a:srgbClr val="002060"/>
                </a:solidFill>
                <a:sym typeface="Symbol" pitchFamily="18" charset="2"/>
              </a:rPr>
              <a:t>rank of all Scores (constant)</a:t>
            </a:r>
            <a:endParaRPr lang="en-US" altLang="en-US" sz="1200" b="1" baseline="-25000" dirty="0">
              <a:solidFill>
                <a:srgbClr val="002060"/>
              </a:solidFill>
              <a:sym typeface="Symbol" pitchFamily="18" charset="2"/>
            </a:endParaRPr>
          </a:p>
          <a:p>
            <a:pPr>
              <a:spcBef>
                <a:spcPct val="0"/>
              </a:spcBef>
            </a:pPr>
            <a:r>
              <a:rPr lang="en-US" altLang="en-US" sz="1200" b="1" i="1" dirty="0">
                <a:solidFill>
                  <a:srgbClr val="002060"/>
                </a:solidFill>
                <a:sym typeface="Symbol" pitchFamily="18" charset="2"/>
              </a:rPr>
              <a:t>H</a:t>
            </a:r>
            <a:r>
              <a:rPr lang="en-US" altLang="en-US" sz="1200" b="1" baseline="-25000" dirty="0">
                <a:solidFill>
                  <a:srgbClr val="002060"/>
                </a:solidFill>
                <a:sym typeface="Symbol" pitchFamily="18" charset="2"/>
              </a:rPr>
              <a:t>1</a:t>
            </a:r>
            <a:r>
              <a:rPr lang="en-US" altLang="en-US" sz="1200" b="1" dirty="0">
                <a:solidFill>
                  <a:srgbClr val="002060"/>
                </a:solidFill>
                <a:sym typeface="Symbol" pitchFamily="18" charset="2"/>
              </a:rPr>
              <a:t>:</a:t>
            </a:r>
            <a:r>
              <a:rPr lang="en-US" altLang="en-US" sz="1200" b="1" i="1" dirty="0">
                <a:solidFill>
                  <a:srgbClr val="002060"/>
                </a:solidFill>
                <a:sym typeface="Symbol" pitchFamily="18" charset="2"/>
              </a:rPr>
              <a:t> Average rank of New Method Scores &gt; </a:t>
            </a:r>
            <a:r>
              <a:rPr lang="en-US" altLang="en-US" sz="1200" b="1" dirty="0">
                <a:solidFill>
                  <a:srgbClr val="002060"/>
                </a:solidFill>
              </a:rPr>
              <a:t>Average </a:t>
            </a:r>
            <a:r>
              <a:rPr lang="en-US" altLang="en-US" sz="1200" b="1" i="1" dirty="0">
                <a:solidFill>
                  <a:srgbClr val="002060"/>
                </a:solidFill>
                <a:sym typeface="Symbol" pitchFamily="18" charset="2"/>
              </a:rPr>
              <a:t>rank of all Scores (constant)</a:t>
            </a:r>
            <a:endParaRPr lang="en-US" altLang="en-US" sz="3000" b="1" dirty="0">
              <a:solidFill>
                <a:srgbClr val="FF0000"/>
              </a:solidFill>
              <a:sym typeface="Symbol" pitchFamily="18" charset="2"/>
            </a:endParaRPr>
          </a:p>
        </p:txBody>
      </p:sp>
      <p:sp>
        <p:nvSpPr>
          <p:cNvPr id="2" name="Rectangle 1">
            <a:extLst>
              <a:ext uri="{FF2B5EF4-FFF2-40B4-BE49-F238E27FC236}">
                <a16:creationId xmlns:a16="http://schemas.microsoft.com/office/drawing/2014/main" id="{C667C03E-478E-4159-A1AC-95BE63FD6795}"/>
              </a:ext>
            </a:extLst>
          </p:cNvPr>
          <p:cNvSpPr/>
          <p:nvPr/>
        </p:nvSpPr>
        <p:spPr>
          <a:xfrm>
            <a:off x="7958470" y="3919426"/>
            <a:ext cx="622005" cy="191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Box 2">
            <a:extLst>
              <a:ext uri="{FF2B5EF4-FFF2-40B4-BE49-F238E27FC236}">
                <a16:creationId xmlns:a16="http://schemas.microsoft.com/office/drawing/2014/main" id="{87609842-B34A-434B-A3E9-0145B990C811}"/>
              </a:ext>
            </a:extLst>
          </p:cNvPr>
          <p:cNvSpPr txBox="1"/>
          <p:nvPr/>
        </p:nvSpPr>
        <p:spPr>
          <a:xfrm>
            <a:off x="161888" y="4319848"/>
            <a:ext cx="5579694" cy="300082"/>
          </a:xfrm>
          <a:prstGeom prst="rect">
            <a:avLst/>
          </a:prstGeom>
          <a:noFill/>
        </p:spPr>
        <p:txBody>
          <a:bodyPr wrap="square" rtlCol="0">
            <a:spAutoFit/>
          </a:bodyPr>
          <a:lstStyle/>
          <a:p>
            <a:r>
              <a:rPr lang="en-US" sz="1350" dirty="0"/>
              <a:t>R Code: wilcox.test(Score~Method, exact=FALSE, alternative = "greater")</a:t>
            </a:r>
          </a:p>
        </p:txBody>
      </p:sp>
    </p:spTree>
    <p:extLst>
      <p:ext uri="{BB962C8B-B14F-4D97-AF65-F5344CB8AC3E}">
        <p14:creationId xmlns:p14="http://schemas.microsoft.com/office/powerpoint/2010/main" val="198541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16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57811" y="2190332"/>
            <a:ext cx="4380081" cy="2305984"/>
          </a:xfrm>
          <a:prstGeom prst="rect">
            <a:avLst/>
          </a:prstGeom>
        </p:spPr>
      </p:pic>
      <p:sp>
        <p:nvSpPr>
          <p:cNvPr id="24" name="Rectangle 23"/>
          <p:cNvSpPr/>
          <p:nvPr/>
        </p:nvSpPr>
        <p:spPr>
          <a:xfrm>
            <a:off x="2136297" y="3200244"/>
            <a:ext cx="821400" cy="227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1" name="Freeform 20"/>
          <p:cNvSpPr/>
          <p:nvPr/>
        </p:nvSpPr>
        <p:spPr>
          <a:xfrm>
            <a:off x="2767263" y="2932697"/>
            <a:ext cx="1082843" cy="950495"/>
          </a:xfrm>
          <a:custGeom>
            <a:avLst/>
            <a:gdLst>
              <a:gd name="connsiteX0" fmla="*/ 1419727 w 1443790"/>
              <a:gd name="connsiteY0" fmla="*/ 1251284 h 1267326"/>
              <a:gd name="connsiteX1" fmla="*/ 1419727 w 1443790"/>
              <a:gd name="connsiteY1" fmla="*/ 1251284 h 1267326"/>
              <a:gd name="connsiteX2" fmla="*/ 1427748 w 1443790"/>
              <a:gd name="connsiteY2" fmla="*/ 1050758 h 1267326"/>
              <a:gd name="connsiteX3" fmla="*/ 1443790 w 1443790"/>
              <a:gd name="connsiteY3" fmla="*/ 1026695 h 1267326"/>
              <a:gd name="connsiteX4" fmla="*/ 1427748 w 1443790"/>
              <a:gd name="connsiteY4" fmla="*/ 930442 h 1267326"/>
              <a:gd name="connsiteX5" fmla="*/ 1419727 w 1443790"/>
              <a:gd name="connsiteY5" fmla="*/ 753979 h 1267326"/>
              <a:gd name="connsiteX6" fmla="*/ 1403684 w 1443790"/>
              <a:gd name="connsiteY6" fmla="*/ 481263 h 1267326"/>
              <a:gd name="connsiteX7" fmla="*/ 1403684 w 1443790"/>
              <a:gd name="connsiteY7" fmla="*/ 216569 h 1267326"/>
              <a:gd name="connsiteX8" fmla="*/ 1403684 w 1443790"/>
              <a:gd name="connsiteY8" fmla="*/ 0 h 1267326"/>
              <a:gd name="connsiteX9" fmla="*/ 1403684 w 1443790"/>
              <a:gd name="connsiteY9" fmla="*/ 0 h 1267326"/>
              <a:gd name="connsiteX10" fmla="*/ 1379621 w 1443790"/>
              <a:gd name="connsiteY10" fmla="*/ 112295 h 1267326"/>
              <a:gd name="connsiteX11" fmla="*/ 1347537 w 1443790"/>
              <a:gd name="connsiteY11" fmla="*/ 160421 h 1267326"/>
              <a:gd name="connsiteX12" fmla="*/ 1299411 w 1443790"/>
              <a:gd name="connsiteY12" fmla="*/ 216569 h 1267326"/>
              <a:gd name="connsiteX13" fmla="*/ 1275348 w 1443790"/>
              <a:gd name="connsiteY13" fmla="*/ 232611 h 1267326"/>
              <a:gd name="connsiteX14" fmla="*/ 1259305 w 1443790"/>
              <a:gd name="connsiteY14" fmla="*/ 256674 h 1267326"/>
              <a:gd name="connsiteX15" fmla="*/ 1235242 w 1443790"/>
              <a:gd name="connsiteY15" fmla="*/ 288758 h 1267326"/>
              <a:gd name="connsiteX16" fmla="*/ 1203158 w 1443790"/>
              <a:gd name="connsiteY16" fmla="*/ 352926 h 1267326"/>
              <a:gd name="connsiteX17" fmla="*/ 1171074 w 1443790"/>
              <a:gd name="connsiteY17" fmla="*/ 409074 h 1267326"/>
              <a:gd name="connsiteX18" fmla="*/ 1155032 w 1443790"/>
              <a:gd name="connsiteY18" fmla="*/ 433137 h 1267326"/>
              <a:gd name="connsiteX19" fmla="*/ 1106905 w 1443790"/>
              <a:gd name="connsiteY19" fmla="*/ 505326 h 1267326"/>
              <a:gd name="connsiteX20" fmla="*/ 1098884 w 1443790"/>
              <a:gd name="connsiteY20" fmla="*/ 529390 h 1267326"/>
              <a:gd name="connsiteX21" fmla="*/ 1066800 w 1443790"/>
              <a:gd name="connsiteY21" fmla="*/ 577516 h 1267326"/>
              <a:gd name="connsiteX22" fmla="*/ 1050758 w 1443790"/>
              <a:gd name="connsiteY22" fmla="*/ 601579 h 1267326"/>
              <a:gd name="connsiteX23" fmla="*/ 986590 w 1443790"/>
              <a:gd name="connsiteY23" fmla="*/ 657726 h 1267326"/>
              <a:gd name="connsiteX24" fmla="*/ 970548 w 1443790"/>
              <a:gd name="connsiteY24" fmla="*/ 681790 h 1267326"/>
              <a:gd name="connsiteX25" fmla="*/ 946484 w 1443790"/>
              <a:gd name="connsiteY25" fmla="*/ 713874 h 1267326"/>
              <a:gd name="connsiteX26" fmla="*/ 882316 w 1443790"/>
              <a:gd name="connsiteY26" fmla="*/ 802105 h 1267326"/>
              <a:gd name="connsiteX27" fmla="*/ 842211 w 1443790"/>
              <a:gd name="connsiteY27" fmla="*/ 842211 h 1267326"/>
              <a:gd name="connsiteX28" fmla="*/ 826169 w 1443790"/>
              <a:gd name="connsiteY28" fmla="*/ 866274 h 1267326"/>
              <a:gd name="connsiteX29" fmla="*/ 794084 w 1443790"/>
              <a:gd name="connsiteY29" fmla="*/ 890337 h 1267326"/>
              <a:gd name="connsiteX30" fmla="*/ 745958 w 1443790"/>
              <a:gd name="connsiteY30" fmla="*/ 930442 h 1267326"/>
              <a:gd name="connsiteX31" fmla="*/ 721895 w 1443790"/>
              <a:gd name="connsiteY31" fmla="*/ 938463 h 1267326"/>
              <a:gd name="connsiteX32" fmla="*/ 689811 w 1443790"/>
              <a:gd name="connsiteY32" fmla="*/ 954505 h 1267326"/>
              <a:gd name="connsiteX33" fmla="*/ 609600 w 1443790"/>
              <a:gd name="connsiteY33" fmla="*/ 978569 h 1267326"/>
              <a:gd name="connsiteX34" fmla="*/ 569495 w 1443790"/>
              <a:gd name="connsiteY34" fmla="*/ 1026695 h 1267326"/>
              <a:gd name="connsiteX35" fmla="*/ 553453 w 1443790"/>
              <a:gd name="connsiteY35" fmla="*/ 1050758 h 1267326"/>
              <a:gd name="connsiteX36" fmla="*/ 521369 w 1443790"/>
              <a:gd name="connsiteY36" fmla="*/ 1058779 h 1267326"/>
              <a:gd name="connsiteX37" fmla="*/ 425116 w 1443790"/>
              <a:gd name="connsiteY37" fmla="*/ 1082842 h 1267326"/>
              <a:gd name="connsiteX38" fmla="*/ 376990 w 1443790"/>
              <a:gd name="connsiteY38" fmla="*/ 1106905 h 1267326"/>
              <a:gd name="connsiteX39" fmla="*/ 336884 w 1443790"/>
              <a:gd name="connsiteY39" fmla="*/ 1114926 h 1267326"/>
              <a:gd name="connsiteX40" fmla="*/ 296779 w 1443790"/>
              <a:gd name="connsiteY40" fmla="*/ 1130969 h 1267326"/>
              <a:gd name="connsiteX41" fmla="*/ 272716 w 1443790"/>
              <a:gd name="connsiteY41" fmla="*/ 1138990 h 1267326"/>
              <a:gd name="connsiteX42" fmla="*/ 248653 w 1443790"/>
              <a:gd name="connsiteY42" fmla="*/ 1155032 h 1267326"/>
              <a:gd name="connsiteX43" fmla="*/ 200527 w 1443790"/>
              <a:gd name="connsiteY43" fmla="*/ 1171074 h 1267326"/>
              <a:gd name="connsiteX44" fmla="*/ 144379 w 1443790"/>
              <a:gd name="connsiteY44" fmla="*/ 1195137 h 1267326"/>
              <a:gd name="connsiteX45" fmla="*/ 120316 w 1443790"/>
              <a:gd name="connsiteY45" fmla="*/ 1211179 h 1267326"/>
              <a:gd name="connsiteX46" fmla="*/ 80211 w 1443790"/>
              <a:gd name="connsiteY46" fmla="*/ 1219200 h 1267326"/>
              <a:gd name="connsiteX47" fmla="*/ 56148 w 1443790"/>
              <a:gd name="connsiteY47" fmla="*/ 1227221 h 1267326"/>
              <a:gd name="connsiteX48" fmla="*/ 32084 w 1443790"/>
              <a:gd name="connsiteY48" fmla="*/ 1251284 h 1267326"/>
              <a:gd name="connsiteX49" fmla="*/ 0 w 1443790"/>
              <a:gd name="connsiteY49" fmla="*/ 1259305 h 1267326"/>
              <a:gd name="connsiteX50" fmla="*/ 0 w 1443790"/>
              <a:gd name="connsiteY50" fmla="*/ 1267326 h 1267326"/>
              <a:gd name="connsiteX51" fmla="*/ 1419727 w 1443790"/>
              <a:gd name="connsiteY51" fmla="*/ 1251284 h 12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43790" h="1267326">
                <a:moveTo>
                  <a:pt x="1419727" y="1251284"/>
                </a:moveTo>
                <a:lnTo>
                  <a:pt x="1419727" y="1251284"/>
                </a:lnTo>
                <a:cubicBezTo>
                  <a:pt x="1422401" y="1184442"/>
                  <a:pt x="1420621" y="1117273"/>
                  <a:pt x="1427748" y="1050758"/>
                </a:cubicBezTo>
                <a:cubicBezTo>
                  <a:pt x="1428775" y="1041173"/>
                  <a:pt x="1443790" y="1036335"/>
                  <a:pt x="1443790" y="1026695"/>
                </a:cubicBezTo>
                <a:cubicBezTo>
                  <a:pt x="1443790" y="994168"/>
                  <a:pt x="1433095" y="962526"/>
                  <a:pt x="1427748" y="930442"/>
                </a:cubicBezTo>
                <a:cubicBezTo>
                  <a:pt x="1425074" y="871621"/>
                  <a:pt x="1421990" y="812817"/>
                  <a:pt x="1419727" y="753979"/>
                </a:cubicBezTo>
                <a:cubicBezTo>
                  <a:pt x="1409813" y="496231"/>
                  <a:pt x="1431379" y="592045"/>
                  <a:pt x="1403684" y="481263"/>
                </a:cubicBezTo>
                <a:cubicBezTo>
                  <a:pt x="1388219" y="311150"/>
                  <a:pt x="1398535" y="468875"/>
                  <a:pt x="1403684" y="216569"/>
                </a:cubicBezTo>
                <a:cubicBezTo>
                  <a:pt x="1405157" y="144394"/>
                  <a:pt x="1403684" y="72190"/>
                  <a:pt x="1403684" y="0"/>
                </a:cubicBezTo>
                <a:lnTo>
                  <a:pt x="1403684" y="0"/>
                </a:lnTo>
                <a:cubicBezTo>
                  <a:pt x="1395663" y="37432"/>
                  <a:pt x="1392267" y="76163"/>
                  <a:pt x="1379621" y="112295"/>
                </a:cubicBezTo>
                <a:cubicBezTo>
                  <a:pt x="1373252" y="130493"/>
                  <a:pt x="1359581" y="145366"/>
                  <a:pt x="1347537" y="160421"/>
                </a:cubicBezTo>
                <a:cubicBezTo>
                  <a:pt x="1339055" y="171023"/>
                  <a:pt x="1315045" y="204061"/>
                  <a:pt x="1299411" y="216569"/>
                </a:cubicBezTo>
                <a:cubicBezTo>
                  <a:pt x="1291883" y="222591"/>
                  <a:pt x="1283369" y="227264"/>
                  <a:pt x="1275348" y="232611"/>
                </a:cubicBezTo>
                <a:cubicBezTo>
                  <a:pt x="1270000" y="240632"/>
                  <a:pt x="1264908" y="248829"/>
                  <a:pt x="1259305" y="256674"/>
                </a:cubicBezTo>
                <a:cubicBezTo>
                  <a:pt x="1251535" y="267552"/>
                  <a:pt x="1241978" y="277211"/>
                  <a:pt x="1235242" y="288758"/>
                </a:cubicBezTo>
                <a:cubicBezTo>
                  <a:pt x="1223192" y="309414"/>
                  <a:pt x="1216423" y="333028"/>
                  <a:pt x="1203158" y="352926"/>
                </a:cubicBezTo>
                <a:cubicBezTo>
                  <a:pt x="1164070" y="411561"/>
                  <a:pt x="1211786" y="337829"/>
                  <a:pt x="1171074" y="409074"/>
                </a:cubicBezTo>
                <a:cubicBezTo>
                  <a:pt x="1166291" y="417444"/>
                  <a:pt x="1160379" y="425116"/>
                  <a:pt x="1155032" y="433137"/>
                </a:cubicBezTo>
                <a:cubicBezTo>
                  <a:pt x="1139788" y="509359"/>
                  <a:pt x="1162511" y="440452"/>
                  <a:pt x="1106905" y="505326"/>
                </a:cubicBezTo>
                <a:cubicBezTo>
                  <a:pt x="1101402" y="511746"/>
                  <a:pt x="1102990" y="521999"/>
                  <a:pt x="1098884" y="529390"/>
                </a:cubicBezTo>
                <a:cubicBezTo>
                  <a:pt x="1089521" y="546244"/>
                  <a:pt x="1077495" y="561474"/>
                  <a:pt x="1066800" y="577516"/>
                </a:cubicBezTo>
                <a:cubicBezTo>
                  <a:pt x="1061453" y="585537"/>
                  <a:pt x="1058286" y="595557"/>
                  <a:pt x="1050758" y="601579"/>
                </a:cubicBezTo>
                <a:cubicBezTo>
                  <a:pt x="1029090" y="618913"/>
                  <a:pt x="1004673" y="636026"/>
                  <a:pt x="986590" y="657726"/>
                </a:cubicBezTo>
                <a:cubicBezTo>
                  <a:pt x="980418" y="665132"/>
                  <a:pt x="976151" y="673945"/>
                  <a:pt x="970548" y="681790"/>
                </a:cubicBezTo>
                <a:cubicBezTo>
                  <a:pt x="962778" y="692668"/>
                  <a:pt x="954254" y="702996"/>
                  <a:pt x="946484" y="713874"/>
                </a:cubicBezTo>
                <a:cubicBezTo>
                  <a:pt x="924088" y="745227"/>
                  <a:pt x="912715" y="771705"/>
                  <a:pt x="882316" y="802105"/>
                </a:cubicBezTo>
                <a:cubicBezTo>
                  <a:pt x="868948" y="815474"/>
                  <a:pt x="852698" y="826480"/>
                  <a:pt x="842211" y="842211"/>
                </a:cubicBezTo>
                <a:cubicBezTo>
                  <a:pt x="836864" y="850232"/>
                  <a:pt x="832986" y="859458"/>
                  <a:pt x="826169" y="866274"/>
                </a:cubicBezTo>
                <a:cubicBezTo>
                  <a:pt x="816716" y="875727"/>
                  <a:pt x="804234" y="881637"/>
                  <a:pt x="794084" y="890337"/>
                </a:cubicBezTo>
                <a:cubicBezTo>
                  <a:pt x="769248" y="911625"/>
                  <a:pt x="774323" y="916259"/>
                  <a:pt x="745958" y="930442"/>
                </a:cubicBezTo>
                <a:cubicBezTo>
                  <a:pt x="738396" y="934223"/>
                  <a:pt x="729666" y="935132"/>
                  <a:pt x="721895" y="938463"/>
                </a:cubicBezTo>
                <a:cubicBezTo>
                  <a:pt x="710905" y="943173"/>
                  <a:pt x="700913" y="950064"/>
                  <a:pt x="689811" y="954505"/>
                </a:cubicBezTo>
                <a:cubicBezTo>
                  <a:pt x="657260" y="967526"/>
                  <a:pt x="641118" y="970690"/>
                  <a:pt x="609600" y="978569"/>
                </a:cubicBezTo>
                <a:cubicBezTo>
                  <a:pt x="569771" y="1038313"/>
                  <a:pt x="620961" y="964936"/>
                  <a:pt x="569495" y="1026695"/>
                </a:cubicBezTo>
                <a:cubicBezTo>
                  <a:pt x="563324" y="1034101"/>
                  <a:pt x="561474" y="1045411"/>
                  <a:pt x="553453" y="1050758"/>
                </a:cubicBezTo>
                <a:cubicBezTo>
                  <a:pt x="544281" y="1056873"/>
                  <a:pt x="532064" y="1056105"/>
                  <a:pt x="521369" y="1058779"/>
                </a:cubicBezTo>
                <a:cubicBezTo>
                  <a:pt x="473542" y="1090662"/>
                  <a:pt x="515972" y="1067699"/>
                  <a:pt x="425116" y="1082842"/>
                </a:cubicBezTo>
                <a:cubicBezTo>
                  <a:pt x="380289" y="1090313"/>
                  <a:pt x="421335" y="1090276"/>
                  <a:pt x="376990" y="1106905"/>
                </a:cubicBezTo>
                <a:cubicBezTo>
                  <a:pt x="364225" y="1111692"/>
                  <a:pt x="350253" y="1112252"/>
                  <a:pt x="336884" y="1114926"/>
                </a:cubicBezTo>
                <a:cubicBezTo>
                  <a:pt x="323516" y="1120274"/>
                  <a:pt x="310260" y="1125913"/>
                  <a:pt x="296779" y="1130969"/>
                </a:cubicBezTo>
                <a:cubicBezTo>
                  <a:pt x="288862" y="1133938"/>
                  <a:pt x="280278" y="1135209"/>
                  <a:pt x="272716" y="1138990"/>
                </a:cubicBezTo>
                <a:cubicBezTo>
                  <a:pt x="264094" y="1143301"/>
                  <a:pt x="257462" y="1151117"/>
                  <a:pt x="248653" y="1155032"/>
                </a:cubicBezTo>
                <a:cubicBezTo>
                  <a:pt x="233201" y="1161900"/>
                  <a:pt x="214597" y="1161694"/>
                  <a:pt x="200527" y="1171074"/>
                </a:cubicBezTo>
                <a:cubicBezTo>
                  <a:pt x="167291" y="1193231"/>
                  <a:pt x="185815" y="1184778"/>
                  <a:pt x="144379" y="1195137"/>
                </a:cubicBezTo>
                <a:cubicBezTo>
                  <a:pt x="136358" y="1200484"/>
                  <a:pt x="129342" y="1207794"/>
                  <a:pt x="120316" y="1211179"/>
                </a:cubicBezTo>
                <a:cubicBezTo>
                  <a:pt x="107551" y="1215966"/>
                  <a:pt x="93437" y="1215893"/>
                  <a:pt x="80211" y="1219200"/>
                </a:cubicBezTo>
                <a:cubicBezTo>
                  <a:pt x="72009" y="1221251"/>
                  <a:pt x="64169" y="1224547"/>
                  <a:pt x="56148" y="1227221"/>
                </a:cubicBezTo>
                <a:cubicBezTo>
                  <a:pt x="48127" y="1235242"/>
                  <a:pt x="41933" y="1245656"/>
                  <a:pt x="32084" y="1251284"/>
                </a:cubicBezTo>
                <a:cubicBezTo>
                  <a:pt x="22513" y="1256753"/>
                  <a:pt x="0" y="1259305"/>
                  <a:pt x="0" y="1259305"/>
                </a:cubicBezTo>
                <a:lnTo>
                  <a:pt x="0" y="1267326"/>
                </a:lnTo>
                <a:lnTo>
                  <a:pt x="1419727" y="1251284"/>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 name="Title 1"/>
          <p:cNvSpPr>
            <a:spLocks noGrp="1"/>
          </p:cNvSpPr>
          <p:nvPr>
            <p:ph type="title"/>
          </p:nvPr>
        </p:nvSpPr>
        <p:spPr/>
        <p:txBody>
          <a:bodyPr/>
          <a:lstStyle/>
          <a:p>
            <a:r>
              <a:rPr lang="en-US" dirty="0"/>
              <a:t>Continuity Correction: Main Idea</a:t>
            </a:r>
          </a:p>
        </p:txBody>
      </p:sp>
      <p:sp>
        <p:nvSpPr>
          <p:cNvPr id="6" name="Rectangle 5"/>
          <p:cNvSpPr/>
          <p:nvPr/>
        </p:nvSpPr>
        <p:spPr>
          <a:xfrm>
            <a:off x="3410954" y="3221455"/>
            <a:ext cx="415089" cy="67376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7" name="Rectangle 6"/>
          <p:cNvSpPr/>
          <p:nvPr/>
        </p:nvSpPr>
        <p:spPr>
          <a:xfrm>
            <a:off x="2995865" y="3648076"/>
            <a:ext cx="415089" cy="24714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cxnSp>
        <p:nvCxnSpPr>
          <p:cNvPr id="9" name="Straight Arrow Connector 8"/>
          <p:cNvCxnSpPr/>
          <p:nvPr/>
        </p:nvCxnSpPr>
        <p:spPr>
          <a:xfrm flipH="1" flipV="1">
            <a:off x="3158290" y="3895225"/>
            <a:ext cx="24063" cy="90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03410" y="3882706"/>
            <a:ext cx="357938" cy="92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671011" y="4803608"/>
                <a:ext cx="4942122" cy="300082"/>
              </a:xfrm>
              <a:prstGeom prst="rect">
                <a:avLst/>
              </a:prstGeom>
              <a:noFill/>
            </p:spPr>
            <p:txBody>
              <a:bodyPr wrap="none" rtlCol="0">
                <a:spAutoFit/>
              </a:bodyPr>
              <a:lstStyle/>
              <a:p>
                <a:r>
                  <a:rPr lang="en-US" sz="1350" dirty="0">
                    <a:solidFill>
                      <a:prstClr val="black"/>
                    </a:solidFill>
                  </a:rPr>
                  <a:t>The exact probability calculation for </a:t>
                </a:r>
                <a14:m>
                  <m:oMath xmlns:m="http://schemas.openxmlformats.org/officeDocument/2006/math">
                    <m:r>
                      <a:rPr lang="en-US" sz="1350" i="1">
                        <a:solidFill>
                          <a:prstClr val="black"/>
                        </a:solidFill>
                        <a:latin typeface="Cambria Math" charset="0"/>
                      </a:rPr>
                      <m:t>𝑃</m:t>
                    </m:r>
                    <m:r>
                      <a:rPr lang="en-US" sz="1350" i="1">
                        <a:solidFill>
                          <a:prstClr val="black"/>
                        </a:solidFill>
                        <a:latin typeface="Cambria Math" charset="0"/>
                      </a:rPr>
                      <m:t>(</m:t>
                    </m:r>
                    <m:r>
                      <a:rPr lang="en-US" sz="1350" i="1">
                        <a:solidFill>
                          <a:prstClr val="black"/>
                        </a:solidFill>
                        <a:latin typeface="Cambria Math" charset="0"/>
                      </a:rPr>
                      <m:t>𝑌</m:t>
                    </m:r>
                    <m:r>
                      <a:rPr lang="en-US" sz="1350" i="1">
                        <a:solidFill>
                          <a:prstClr val="black"/>
                        </a:solidFill>
                        <a:latin typeface="Cambria Math" charset="0"/>
                      </a:rPr>
                      <m:t> ≤7)</m:t>
                    </m:r>
                  </m:oMath>
                </a14:m>
                <a:r>
                  <a:rPr lang="en-US" sz="1350" dirty="0">
                    <a:solidFill>
                      <a:prstClr val="black"/>
                    </a:solidFill>
                  </a:rPr>
                  <a:t> when Y is an integer.</a:t>
                </a:r>
              </a:p>
            </p:txBody>
          </p:sp>
        </mc:Choice>
        <mc:Fallback xmlns="">
          <p:sp>
            <p:nvSpPr>
              <p:cNvPr id="12" name="TextBox 11"/>
              <p:cNvSpPr txBox="1">
                <a:spLocks noRot="1" noChangeAspect="1" noMove="1" noResize="1" noEditPoints="1" noAdjustHandles="1" noChangeArrowheads="1" noChangeShapeType="1" noTextEdit="1"/>
              </p:cNvSpPr>
              <p:nvPr/>
            </p:nvSpPr>
            <p:spPr>
              <a:xfrm>
                <a:off x="2671011" y="4803608"/>
                <a:ext cx="4942122" cy="300082"/>
              </a:xfrm>
              <a:prstGeom prst="rect">
                <a:avLst/>
              </a:prstGeom>
              <a:blipFill>
                <a:blip r:embed="rId3"/>
                <a:stretch>
                  <a:fillRect b="-20000"/>
                </a:stretch>
              </a:blipFill>
            </p:spPr>
            <p:txBody>
              <a:bodyPr/>
              <a:lstStyle/>
              <a:p>
                <a:r>
                  <a:rPr lang="en-US">
                    <a:noFill/>
                  </a:rPr>
                  <a:t> </a:t>
                </a:r>
              </a:p>
            </p:txBody>
          </p:sp>
        </mc:Fallback>
      </mc:AlternateContent>
      <p:sp>
        <p:nvSpPr>
          <p:cNvPr id="14" name="Freeform 13"/>
          <p:cNvSpPr/>
          <p:nvPr/>
        </p:nvSpPr>
        <p:spPr>
          <a:xfrm>
            <a:off x="2767263" y="3281614"/>
            <a:ext cx="854243" cy="607595"/>
          </a:xfrm>
          <a:custGeom>
            <a:avLst/>
            <a:gdLst>
              <a:gd name="connsiteX0" fmla="*/ 1138990 w 1138990"/>
              <a:gd name="connsiteY0" fmla="*/ 802105 h 810127"/>
              <a:gd name="connsiteX1" fmla="*/ 1138990 w 1138990"/>
              <a:gd name="connsiteY1" fmla="*/ 802105 h 810127"/>
              <a:gd name="connsiteX2" fmla="*/ 1130969 w 1138990"/>
              <a:gd name="connsiteY2" fmla="*/ 0 h 810127"/>
              <a:gd name="connsiteX3" fmla="*/ 1130969 w 1138990"/>
              <a:gd name="connsiteY3" fmla="*/ 0 h 810127"/>
              <a:gd name="connsiteX4" fmla="*/ 1074821 w 1138990"/>
              <a:gd name="connsiteY4" fmla="*/ 56148 h 810127"/>
              <a:gd name="connsiteX5" fmla="*/ 1050758 w 1138990"/>
              <a:gd name="connsiteY5" fmla="*/ 96253 h 810127"/>
              <a:gd name="connsiteX6" fmla="*/ 1026695 w 1138990"/>
              <a:gd name="connsiteY6" fmla="*/ 112295 h 810127"/>
              <a:gd name="connsiteX7" fmla="*/ 986590 w 1138990"/>
              <a:gd name="connsiteY7" fmla="*/ 160421 h 810127"/>
              <a:gd name="connsiteX8" fmla="*/ 978569 w 1138990"/>
              <a:gd name="connsiteY8" fmla="*/ 184484 h 810127"/>
              <a:gd name="connsiteX9" fmla="*/ 946484 w 1138990"/>
              <a:gd name="connsiteY9" fmla="*/ 224590 h 810127"/>
              <a:gd name="connsiteX10" fmla="*/ 914400 w 1138990"/>
              <a:gd name="connsiteY10" fmla="*/ 272716 h 810127"/>
              <a:gd name="connsiteX11" fmla="*/ 898358 w 1138990"/>
              <a:gd name="connsiteY11" fmla="*/ 296779 h 810127"/>
              <a:gd name="connsiteX12" fmla="*/ 874295 w 1138990"/>
              <a:gd name="connsiteY12" fmla="*/ 344905 h 810127"/>
              <a:gd name="connsiteX13" fmla="*/ 834190 w 1138990"/>
              <a:gd name="connsiteY13" fmla="*/ 385011 h 810127"/>
              <a:gd name="connsiteX14" fmla="*/ 818148 w 1138990"/>
              <a:gd name="connsiteY14" fmla="*/ 409074 h 810127"/>
              <a:gd name="connsiteX15" fmla="*/ 729916 w 1138990"/>
              <a:gd name="connsiteY15" fmla="*/ 457200 h 810127"/>
              <a:gd name="connsiteX16" fmla="*/ 689811 w 1138990"/>
              <a:gd name="connsiteY16" fmla="*/ 489284 h 810127"/>
              <a:gd name="connsiteX17" fmla="*/ 673769 w 1138990"/>
              <a:gd name="connsiteY17" fmla="*/ 505327 h 810127"/>
              <a:gd name="connsiteX18" fmla="*/ 625642 w 1138990"/>
              <a:gd name="connsiteY18" fmla="*/ 537411 h 810127"/>
              <a:gd name="connsiteX19" fmla="*/ 601579 w 1138990"/>
              <a:gd name="connsiteY19" fmla="*/ 553453 h 810127"/>
              <a:gd name="connsiteX20" fmla="*/ 545432 w 1138990"/>
              <a:gd name="connsiteY20" fmla="*/ 561474 h 810127"/>
              <a:gd name="connsiteX21" fmla="*/ 473242 w 1138990"/>
              <a:gd name="connsiteY21" fmla="*/ 601579 h 810127"/>
              <a:gd name="connsiteX22" fmla="*/ 441158 w 1138990"/>
              <a:gd name="connsiteY22" fmla="*/ 617621 h 810127"/>
              <a:gd name="connsiteX23" fmla="*/ 417095 w 1138990"/>
              <a:gd name="connsiteY23" fmla="*/ 625642 h 810127"/>
              <a:gd name="connsiteX24" fmla="*/ 393032 w 1138990"/>
              <a:gd name="connsiteY24" fmla="*/ 641684 h 810127"/>
              <a:gd name="connsiteX25" fmla="*/ 360948 w 1138990"/>
              <a:gd name="connsiteY25" fmla="*/ 657727 h 810127"/>
              <a:gd name="connsiteX26" fmla="*/ 336884 w 1138990"/>
              <a:gd name="connsiteY26" fmla="*/ 673769 h 810127"/>
              <a:gd name="connsiteX27" fmla="*/ 272716 w 1138990"/>
              <a:gd name="connsiteY27" fmla="*/ 705853 h 810127"/>
              <a:gd name="connsiteX28" fmla="*/ 248653 w 1138990"/>
              <a:gd name="connsiteY28" fmla="*/ 721895 h 810127"/>
              <a:gd name="connsiteX29" fmla="*/ 104274 w 1138990"/>
              <a:gd name="connsiteY29" fmla="*/ 753979 h 810127"/>
              <a:gd name="connsiteX30" fmla="*/ 72190 w 1138990"/>
              <a:gd name="connsiteY30" fmla="*/ 770021 h 810127"/>
              <a:gd name="connsiteX31" fmla="*/ 48127 w 1138990"/>
              <a:gd name="connsiteY31" fmla="*/ 794084 h 810127"/>
              <a:gd name="connsiteX32" fmla="*/ 16042 w 1138990"/>
              <a:gd name="connsiteY32" fmla="*/ 802105 h 810127"/>
              <a:gd name="connsiteX33" fmla="*/ 0 w 1138990"/>
              <a:gd name="connsiteY33" fmla="*/ 810127 h 810127"/>
              <a:gd name="connsiteX34" fmla="*/ 48127 w 1138990"/>
              <a:gd name="connsiteY34" fmla="*/ 810127 h 810127"/>
              <a:gd name="connsiteX35" fmla="*/ 224590 w 1138990"/>
              <a:gd name="connsiteY35" fmla="*/ 802105 h 810127"/>
              <a:gd name="connsiteX36" fmla="*/ 296779 w 1138990"/>
              <a:gd name="connsiteY36" fmla="*/ 794084 h 810127"/>
              <a:gd name="connsiteX37" fmla="*/ 697832 w 1138990"/>
              <a:gd name="connsiteY37" fmla="*/ 786063 h 810127"/>
              <a:gd name="connsiteX38" fmla="*/ 978569 w 1138990"/>
              <a:gd name="connsiteY38" fmla="*/ 794084 h 810127"/>
              <a:gd name="connsiteX39" fmla="*/ 1010653 w 1138990"/>
              <a:gd name="connsiteY39" fmla="*/ 802105 h 810127"/>
              <a:gd name="connsiteX40" fmla="*/ 1138990 w 1138990"/>
              <a:gd name="connsiteY40" fmla="*/ 802105 h 81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38990" h="810127">
                <a:moveTo>
                  <a:pt x="1138990" y="802105"/>
                </a:moveTo>
                <a:lnTo>
                  <a:pt x="1138990" y="802105"/>
                </a:lnTo>
                <a:cubicBezTo>
                  <a:pt x="1128692" y="246000"/>
                  <a:pt x="1130969" y="513372"/>
                  <a:pt x="1130969" y="0"/>
                </a:cubicBezTo>
                <a:lnTo>
                  <a:pt x="1130969" y="0"/>
                </a:lnTo>
                <a:cubicBezTo>
                  <a:pt x="1112253" y="18716"/>
                  <a:pt x="1091766" y="35814"/>
                  <a:pt x="1074821" y="56148"/>
                </a:cubicBezTo>
                <a:cubicBezTo>
                  <a:pt x="1064840" y="68125"/>
                  <a:pt x="1060904" y="84416"/>
                  <a:pt x="1050758" y="96253"/>
                </a:cubicBezTo>
                <a:cubicBezTo>
                  <a:pt x="1044484" y="103572"/>
                  <a:pt x="1034101" y="106124"/>
                  <a:pt x="1026695" y="112295"/>
                </a:cubicBezTo>
                <a:cubicBezTo>
                  <a:pt x="1011490" y="124966"/>
                  <a:pt x="995603" y="142394"/>
                  <a:pt x="986590" y="160421"/>
                </a:cubicBezTo>
                <a:cubicBezTo>
                  <a:pt x="982809" y="167983"/>
                  <a:pt x="982350" y="176922"/>
                  <a:pt x="978569" y="184484"/>
                </a:cubicBezTo>
                <a:cubicBezTo>
                  <a:pt x="958937" y="223748"/>
                  <a:pt x="968869" y="194744"/>
                  <a:pt x="946484" y="224590"/>
                </a:cubicBezTo>
                <a:cubicBezTo>
                  <a:pt x="934916" y="240014"/>
                  <a:pt x="925095" y="256674"/>
                  <a:pt x="914400" y="272716"/>
                </a:cubicBezTo>
                <a:cubicBezTo>
                  <a:pt x="909053" y="280737"/>
                  <a:pt x="901406" y="287634"/>
                  <a:pt x="898358" y="296779"/>
                </a:cubicBezTo>
                <a:cubicBezTo>
                  <a:pt x="890785" y="319498"/>
                  <a:pt x="891040" y="325767"/>
                  <a:pt x="874295" y="344905"/>
                </a:cubicBezTo>
                <a:cubicBezTo>
                  <a:pt x="861845" y="359133"/>
                  <a:pt x="844677" y="369280"/>
                  <a:pt x="834190" y="385011"/>
                </a:cubicBezTo>
                <a:cubicBezTo>
                  <a:pt x="828843" y="393032"/>
                  <a:pt x="825676" y="403052"/>
                  <a:pt x="818148" y="409074"/>
                </a:cubicBezTo>
                <a:cubicBezTo>
                  <a:pt x="773562" y="444743"/>
                  <a:pt x="768941" y="444192"/>
                  <a:pt x="729916" y="457200"/>
                </a:cubicBezTo>
                <a:cubicBezTo>
                  <a:pt x="697964" y="505128"/>
                  <a:pt x="732860" y="463453"/>
                  <a:pt x="689811" y="489284"/>
                </a:cubicBezTo>
                <a:cubicBezTo>
                  <a:pt x="683326" y="493175"/>
                  <a:pt x="679819" y="500789"/>
                  <a:pt x="673769" y="505327"/>
                </a:cubicBezTo>
                <a:cubicBezTo>
                  <a:pt x="658345" y="516895"/>
                  <a:pt x="641684" y="526716"/>
                  <a:pt x="625642" y="537411"/>
                </a:cubicBezTo>
                <a:cubicBezTo>
                  <a:pt x="617621" y="542758"/>
                  <a:pt x="611122" y="552090"/>
                  <a:pt x="601579" y="553453"/>
                </a:cubicBezTo>
                <a:lnTo>
                  <a:pt x="545432" y="561474"/>
                </a:lnTo>
                <a:cubicBezTo>
                  <a:pt x="478890" y="583655"/>
                  <a:pt x="583561" y="546419"/>
                  <a:pt x="473242" y="601579"/>
                </a:cubicBezTo>
                <a:cubicBezTo>
                  <a:pt x="462547" y="606926"/>
                  <a:pt x="452148" y="612911"/>
                  <a:pt x="441158" y="617621"/>
                </a:cubicBezTo>
                <a:cubicBezTo>
                  <a:pt x="433387" y="620952"/>
                  <a:pt x="424657" y="621861"/>
                  <a:pt x="417095" y="625642"/>
                </a:cubicBezTo>
                <a:cubicBezTo>
                  <a:pt x="408473" y="629953"/>
                  <a:pt x="401402" y="636901"/>
                  <a:pt x="393032" y="641684"/>
                </a:cubicBezTo>
                <a:cubicBezTo>
                  <a:pt x="382650" y="647617"/>
                  <a:pt x="371330" y="651795"/>
                  <a:pt x="360948" y="657727"/>
                </a:cubicBezTo>
                <a:cubicBezTo>
                  <a:pt x="352578" y="662510"/>
                  <a:pt x="345347" y="669153"/>
                  <a:pt x="336884" y="673769"/>
                </a:cubicBezTo>
                <a:cubicBezTo>
                  <a:pt x="315890" y="685220"/>
                  <a:pt x="292614" y="692588"/>
                  <a:pt x="272716" y="705853"/>
                </a:cubicBezTo>
                <a:cubicBezTo>
                  <a:pt x="264695" y="711200"/>
                  <a:pt x="257713" y="718601"/>
                  <a:pt x="248653" y="721895"/>
                </a:cubicBezTo>
                <a:cubicBezTo>
                  <a:pt x="220965" y="731963"/>
                  <a:pt x="128276" y="749179"/>
                  <a:pt x="104274" y="753979"/>
                </a:cubicBezTo>
                <a:cubicBezTo>
                  <a:pt x="93579" y="759326"/>
                  <a:pt x="81920" y="763071"/>
                  <a:pt x="72190" y="770021"/>
                </a:cubicBezTo>
                <a:cubicBezTo>
                  <a:pt x="62959" y="776614"/>
                  <a:pt x="57976" y="788456"/>
                  <a:pt x="48127" y="794084"/>
                </a:cubicBezTo>
                <a:cubicBezTo>
                  <a:pt x="38555" y="799553"/>
                  <a:pt x="26500" y="798619"/>
                  <a:pt x="16042" y="802105"/>
                </a:cubicBezTo>
                <a:cubicBezTo>
                  <a:pt x="10370" y="803996"/>
                  <a:pt x="5347" y="807453"/>
                  <a:pt x="0" y="810127"/>
                </a:cubicBezTo>
                <a:lnTo>
                  <a:pt x="48127" y="810127"/>
                </a:lnTo>
                <a:lnTo>
                  <a:pt x="224590" y="802105"/>
                </a:lnTo>
                <a:cubicBezTo>
                  <a:pt x="248751" y="800546"/>
                  <a:pt x="272582" y="794904"/>
                  <a:pt x="296779" y="794084"/>
                </a:cubicBezTo>
                <a:cubicBezTo>
                  <a:pt x="430413" y="789554"/>
                  <a:pt x="564148" y="788737"/>
                  <a:pt x="697832" y="786063"/>
                </a:cubicBezTo>
                <a:cubicBezTo>
                  <a:pt x="791411" y="788737"/>
                  <a:pt x="885075" y="789289"/>
                  <a:pt x="978569" y="794084"/>
                </a:cubicBezTo>
                <a:cubicBezTo>
                  <a:pt x="989578" y="794649"/>
                  <a:pt x="999644" y="801526"/>
                  <a:pt x="1010653" y="802105"/>
                </a:cubicBezTo>
                <a:cubicBezTo>
                  <a:pt x="1050703" y="804213"/>
                  <a:pt x="1117601" y="802105"/>
                  <a:pt x="1138990" y="802105"/>
                </a:cubicBez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cxnSp>
        <p:nvCxnSpPr>
          <p:cNvPr id="16" name="Straight Arrow Connector 15"/>
          <p:cNvCxnSpPr>
            <a:cxnSpLocks/>
            <a:endCxn id="14" idx="15"/>
          </p:cNvCxnSpPr>
          <p:nvPr/>
        </p:nvCxnSpPr>
        <p:spPr>
          <a:xfrm flipH="1">
            <a:off x="3314701" y="2480040"/>
            <a:ext cx="695942" cy="114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3226" y="1958236"/>
                <a:ext cx="8357548" cy="300082"/>
              </a:xfrm>
              <a:prstGeom prst="rect">
                <a:avLst/>
              </a:prstGeom>
              <a:noFill/>
            </p:spPr>
            <p:txBody>
              <a:bodyPr wrap="square" rtlCol="0">
                <a:spAutoFit/>
              </a:bodyPr>
              <a:lstStyle/>
              <a:p>
                <a14:m>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𝑍</m:t>
                        </m:r>
                        <m:r>
                          <a:rPr lang="en-US" sz="1350" i="1">
                            <a:solidFill>
                              <a:prstClr val="black"/>
                            </a:solidFill>
                            <a:latin typeface="Cambria Math" charset="0"/>
                          </a:rPr>
                          <m:t> ≤7</m:t>
                        </m:r>
                      </m:e>
                    </m:d>
                  </m:oMath>
                </a14:m>
                <a:r>
                  <a:rPr lang="en-US" sz="1350" dirty="0">
                    <a:solidFill>
                      <a:prstClr val="black"/>
                    </a:solidFill>
                  </a:rPr>
                  <a:t> for a continuous Z is much smaller than </a:t>
                </a:r>
                <a14:m>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𝑌</m:t>
                        </m:r>
                        <m:r>
                          <a:rPr lang="en-US" sz="1350" i="1">
                            <a:solidFill>
                              <a:prstClr val="black"/>
                            </a:solidFill>
                            <a:latin typeface="Cambria Math" charset="0"/>
                          </a:rPr>
                          <m:t> ≤7</m:t>
                        </m:r>
                      </m:e>
                    </m:d>
                  </m:oMath>
                </a14:m>
                <a:r>
                  <a:rPr lang="en-US" sz="1350" dirty="0">
                    <a:solidFill>
                      <a:prstClr val="black"/>
                    </a:solidFill>
                  </a:rPr>
                  <a:t> for integer Y, (no continuity correction)</a:t>
                </a:r>
              </a:p>
            </p:txBody>
          </p:sp>
        </mc:Choice>
        <mc:Fallback xmlns="">
          <p:sp>
            <p:nvSpPr>
              <p:cNvPr id="17" name="TextBox 16"/>
              <p:cNvSpPr txBox="1">
                <a:spLocks noRot="1" noChangeAspect="1" noMove="1" noResize="1" noEditPoints="1" noAdjustHandles="1" noChangeArrowheads="1" noChangeShapeType="1" noTextEdit="1"/>
              </p:cNvSpPr>
              <p:nvPr/>
            </p:nvSpPr>
            <p:spPr>
              <a:xfrm>
                <a:off x="393226" y="1958236"/>
                <a:ext cx="8357548" cy="300082"/>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91561" y="3185248"/>
                <a:ext cx="234205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𝑍</m:t>
                          </m:r>
                          <m:r>
                            <a:rPr lang="en-US" sz="1350" i="1">
                              <a:solidFill>
                                <a:prstClr val="black"/>
                              </a:solidFill>
                              <a:latin typeface="Cambria Math" charset="0"/>
                            </a:rPr>
                            <m:t> ≤7.5</m:t>
                          </m:r>
                        </m:e>
                      </m:d>
                      <m:r>
                        <a:rPr lang="en-US" sz="1350" i="1">
                          <a:solidFill>
                            <a:prstClr val="black"/>
                          </a:solidFill>
                          <a:latin typeface="Cambria Math" charset="0"/>
                          <a:ea typeface="Cambria Math" charset="0"/>
                          <a:cs typeface="Cambria Math" charset="0"/>
                        </a:rPr>
                        <m:t>≈</m:t>
                      </m:r>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𝑌</m:t>
                          </m:r>
                          <m:r>
                            <a:rPr lang="en-US" sz="1350" i="1">
                              <a:solidFill>
                                <a:prstClr val="black"/>
                              </a:solidFill>
                              <a:latin typeface="Cambria Math" charset="0"/>
                            </a:rPr>
                            <m:t> ≤7</m:t>
                          </m:r>
                        </m:e>
                      </m:d>
                    </m:oMath>
                  </m:oMathPara>
                </a14:m>
                <a:endParaRPr lang="en-US" sz="1350" dirty="0">
                  <a:solidFill>
                    <a:prstClr val="black"/>
                  </a:solidFill>
                </a:endParaRPr>
              </a:p>
              <a:p>
                <a:r>
                  <a:rPr lang="en-US" sz="1350" dirty="0">
                    <a:solidFill>
                      <a:prstClr val="black"/>
                    </a:solidFill>
                  </a:rPr>
                  <a:t>(w/ continuity correction)</a:t>
                </a:r>
              </a:p>
            </p:txBody>
          </p:sp>
        </mc:Choice>
        <mc:Fallback xmlns="">
          <p:sp>
            <p:nvSpPr>
              <p:cNvPr id="19" name="TextBox 18"/>
              <p:cNvSpPr txBox="1">
                <a:spLocks noRot="1" noChangeAspect="1" noMove="1" noResize="1" noEditPoints="1" noAdjustHandles="1" noChangeArrowheads="1" noChangeShapeType="1" noTextEdit="1"/>
              </p:cNvSpPr>
              <p:nvPr/>
            </p:nvSpPr>
            <p:spPr>
              <a:xfrm>
                <a:off x="391561" y="3185248"/>
                <a:ext cx="2342054" cy="507831"/>
              </a:xfrm>
              <a:prstGeom prst="rect">
                <a:avLst/>
              </a:prstGeom>
              <a:blipFill>
                <a:blip r:embed="rId5"/>
                <a:stretch>
                  <a:fillRect l="-541" b="-9756"/>
                </a:stretch>
              </a:blipFill>
            </p:spPr>
            <p:txBody>
              <a:bodyPr/>
              <a:lstStyle/>
              <a:p>
                <a:r>
                  <a:rPr lang="en-US">
                    <a:noFill/>
                  </a:rPr>
                  <a:t> </a:t>
                </a:r>
              </a:p>
            </p:txBody>
          </p:sp>
        </mc:Fallback>
      </mc:AlternateContent>
      <p:cxnSp>
        <p:nvCxnSpPr>
          <p:cNvPr id="23" name="Straight Arrow Connector 22"/>
          <p:cNvCxnSpPr/>
          <p:nvPr/>
        </p:nvCxnSpPr>
        <p:spPr>
          <a:xfrm>
            <a:off x="2626814" y="3449812"/>
            <a:ext cx="874376" cy="155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3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P spid="6" grpId="1" animBg="1"/>
      <p:bldP spid="7" grpId="0" animBg="1"/>
      <p:bldP spid="7" grpId="1" animBg="1"/>
      <p:bldP spid="12" grpId="0"/>
      <p:bldP spid="12" grpId="1"/>
      <p:bldP spid="14" grpId="0" animBg="1"/>
      <p:bldP spid="14" grpId="1" animBg="1"/>
      <p:bldP spid="17" grpId="0"/>
      <p:bldP spid="17" grpId="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394" y="4383997"/>
            <a:ext cx="2986598" cy="5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5304" y="2257198"/>
            <a:ext cx="624179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1200" dirty="0"/>
              <a:t>Common interpretation:</a:t>
            </a:r>
          </a:p>
          <a:p>
            <a:pPr>
              <a:spcBef>
                <a:spcPct val="0"/>
              </a:spcBef>
            </a:pPr>
            <a:r>
              <a:rPr lang="en-US" altLang="en-US" sz="1200" b="1" i="1" dirty="0">
                <a:solidFill>
                  <a:srgbClr val="344068"/>
                </a:solidFill>
              </a:rPr>
              <a:t>H</a:t>
            </a:r>
            <a:r>
              <a:rPr lang="en-US" altLang="en-US" sz="1200" b="1" baseline="-25000" dirty="0">
                <a:solidFill>
                  <a:srgbClr val="344068"/>
                </a:solidFill>
              </a:rPr>
              <a:t>0</a:t>
            </a:r>
            <a:r>
              <a:rPr lang="en-US" altLang="en-US" sz="1200" b="1" dirty="0">
                <a:solidFill>
                  <a:srgbClr val="344068"/>
                </a:solidFill>
              </a:rPr>
              <a:t>: </a:t>
            </a:r>
            <a:r>
              <a:rPr lang="en-US" altLang="en-US" sz="1200" b="1" i="1" dirty="0">
                <a:solidFill>
                  <a:srgbClr val="344068"/>
                </a:solidFill>
                <a:sym typeface="Symbol" pitchFamily="18" charset="2"/>
              </a:rPr>
              <a:t>The distribution of New Method Scores = The distribution of the Traditional Method Scores</a:t>
            </a:r>
            <a:endParaRPr lang="en-US" altLang="en-US" sz="1200" b="1" baseline="-25000" dirty="0">
              <a:solidFill>
                <a:srgbClr val="344068"/>
              </a:solidFill>
              <a:sym typeface="Symbol" pitchFamily="18" charset="2"/>
            </a:endParaRPr>
          </a:p>
          <a:p>
            <a:pPr>
              <a:spcBef>
                <a:spcPct val="0"/>
              </a:spcBef>
            </a:pPr>
            <a:r>
              <a:rPr lang="en-US" altLang="en-US" sz="1200" b="1" i="1" dirty="0">
                <a:solidFill>
                  <a:srgbClr val="344068"/>
                </a:solidFill>
                <a:sym typeface="Symbol" pitchFamily="18" charset="2"/>
              </a:rPr>
              <a:t>H</a:t>
            </a:r>
            <a:r>
              <a:rPr lang="en-US" altLang="en-US" sz="1200" b="1" baseline="-25000" dirty="0">
                <a:solidFill>
                  <a:srgbClr val="344068"/>
                </a:solidFill>
                <a:sym typeface="Symbol" pitchFamily="18" charset="2"/>
              </a:rPr>
              <a:t>1</a:t>
            </a:r>
            <a:r>
              <a:rPr lang="en-US" altLang="en-US" sz="1200" b="1" dirty="0">
                <a:solidFill>
                  <a:srgbClr val="344068"/>
                </a:solidFill>
                <a:sym typeface="Symbol" pitchFamily="18" charset="2"/>
              </a:rPr>
              <a:t>:</a:t>
            </a:r>
            <a:r>
              <a:rPr lang="en-US" altLang="en-US" sz="1200" b="1" i="1" dirty="0">
                <a:solidFill>
                  <a:srgbClr val="344068"/>
                </a:solidFill>
                <a:sym typeface="Symbol" pitchFamily="18" charset="2"/>
              </a:rPr>
              <a:t>The distribution of New Method Scores &gt; The distribution of the Traditional Method Scores</a:t>
            </a:r>
            <a:endParaRPr lang="en-US" altLang="en-US" sz="1200" b="1" dirty="0">
              <a:solidFill>
                <a:srgbClr val="FF0000"/>
              </a:solidFill>
              <a:sym typeface="Symbol" pitchFamily="18" charset="2"/>
            </a:endParaRPr>
          </a:p>
        </p:txBody>
      </p:sp>
      <p:sp>
        <p:nvSpPr>
          <p:cNvPr id="4" name="TextBox 3"/>
          <p:cNvSpPr txBox="1"/>
          <p:nvPr/>
        </p:nvSpPr>
        <p:spPr>
          <a:xfrm>
            <a:off x="260858" y="3594574"/>
            <a:ext cx="5768558" cy="715581"/>
          </a:xfrm>
          <a:prstGeom prst="rect">
            <a:avLst/>
          </a:prstGeom>
          <a:noFill/>
        </p:spPr>
        <p:txBody>
          <a:bodyPr wrap="square" rtlCol="0">
            <a:spAutoFit/>
          </a:bodyPr>
          <a:lstStyle/>
          <a:p>
            <a:r>
              <a:rPr lang="en-US" sz="1350" dirty="0">
                <a:solidFill>
                  <a:prstClr val="black"/>
                </a:solidFill>
              </a:rPr>
              <a:t>There is mild evidence (alpha = 0.1) to suggest that the </a:t>
            </a:r>
            <a:r>
              <a:rPr lang="en-US" sz="1350" i="1" dirty="0">
                <a:solidFill>
                  <a:prstClr val="black"/>
                </a:solidFill>
              </a:rPr>
              <a:t>distribution</a:t>
            </a:r>
            <a:r>
              <a:rPr lang="en-US" sz="1350" dirty="0">
                <a:solidFill>
                  <a:prstClr val="black"/>
                </a:solidFill>
              </a:rPr>
              <a:t> of scores from the “New” method is greater than the </a:t>
            </a:r>
            <a:r>
              <a:rPr lang="en-US" sz="1350" i="1" dirty="0">
                <a:solidFill>
                  <a:prstClr val="black"/>
                </a:solidFill>
              </a:rPr>
              <a:t>distribution</a:t>
            </a:r>
            <a:r>
              <a:rPr lang="en-US" sz="1350" dirty="0">
                <a:solidFill>
                  <a:prstClr val="black"/>
                </a:solidFill>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469" y="1271018"/>
            <a:ext cx="2864644" cy="419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191386" y="1072204"/>
            <a:ext cx="6985591" cy="1088068"/>
          </a:xfrm>
        </p:spPr>
        <p:txBody>
          <a:bodyPr>
            <a:normAutofit fontScale="90000"/>
          </a:bodyPr>
          <a:lstStyle/>
          <a:p>
            <a:r>
              <a:rPr lang="en-US" dirty="0"/>
              <a:t>Rank-Sum Test: </a:t>
            </a:r>
            <a:br>
              <a:rPr lang="en-US" dirty="0"/>
            </a:br>
            <a:r>
              <a:rPr lang="en-US" dirty="0"/>
              <a:t>Normal Approximation</a:t>
            </a:r>
          </a:p>
        </p:txBody>
      </p:sp>
      <p:sp>
        <p:nvSpPr>
          <p:cNvPr id="2" name="Rectangle 1"/>
          <p:cNvSpPr/>
          <p:nvPr/>
        </p:nvSpPr>
        <p:spPr>
          <a:xfrm>
            <a:off x="6497320" y="5170170"/>
            <a:ext cx="2092961" cy="2184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3509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1065439"/>
            <a:ext cx="5004708" cy="994172"/>
          </a:xfrm>
        </p:spPr>
        <p:txBody>
          <a:bodyPr>
            <a:normAutofit fontScale="90000"/>
          </a:bodyPr>
          <a:lstStyle/>
          <a:p>
            <a:pPr algn="ctr"/>
            <a:r>
              <a:rPr lang="en-US" dirty="0"/>
              <a:t>Permutation Test </a:t>
            </a:r>
            <a:br>
              <a:rPr lang="en-US" dirty="0"/>
            </a:br>
            <a:r>
              <a:rPr lang="en-US" dirty="0"/>
              <a:t>(Exact P-value)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856" y="965128"/>
            <a:ext cx="2607400" cy="443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38" y="4014438"/>
            <a:ext cx="4118048" cy="93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36" y="2178843"/>
            <a:ext cx="2035586" cy="166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38847" y="3207513"/>
            <a:ext cx="2402517" cy="300082"/>
          </a:xfrm>
          <a:prstGeom prst="rect">
            <a:avLst/>
          </a:prstGeom>
          <a:noFill/>
        </p:spPr>
        <p:txBody>
          <a:bodyPr wrap="none" rtlCol="0">
            <a:spAutoFit/>
          </a:bodyPr>
          <a:lstStyle/>
          <a:p>
            <a:r>
              <a:rPr lang="en-US" sz="1350" dirty="0">
                <a:solidFill>
                  <a:prstClr val="black"/>
                </a:solidFill>
              </a:rPr>
              <a:t>Normal approximation p-values</a:t>
            </a:r>
          </a:p>
        </p:txBody>
      </p:sp>
      <p:sp>
        <p:nvSpPr>
          <p:cNvPr id="4" name="TextBox 3"/>
          <p:cNvSpPr txBox="1"/>
          <p:nvPr/>
        </p:nvSpPr>
        <p:spPr>
          <a:xfrm>
            <a:off x="3959459" y="4797291"/>
            <a:ext cx="1182503" cy="300082"/>
          </a:xfrm>
          <a:prstGeom prst="rect">
            <a:avLst/>
          </a:prstGeom>
          <a:noFill/>
        </p:spPr>
        <p:txBody>
          <a:bodyPr wrap="none" rtlCol="0">
            <a:spAutoFit/>
          </a:bodyPr>
          <a:lstStyle/>
          <a:p>
            <a:r>
              <a:rPr lang="en-US" sz="1350" dirty="0">
                <a:solidFill>
                  <a:prstClr val="black"/>
                </a:solidFill>
              </a:rPr>
              <a:t>Exact p-values</a:t>
            </a:r>
          </a:p>
        </p:txBody>
      </p:sp>
      <p:cxnSp>
        <p:nvCxnSpPr>
          <p:cNvPr id="7" name="Straight Arrow Connector 6"/>
          <p:cNvCxnSpPr/>
          <p:nvPr/>
        </p:nvCxnSpPr>
        <p:spPr>
          <a:xfrm flipV="1">
            <a:off x="5085708" y="4836203"/>
            <a:ext cx="963202"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112778" y="4976516"/>
            <a:ext cx="906948" cy="9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5741364" y="3288150"/>
            <a:ext cx="307546" cy="6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a:off x="5741364" y="3357554"/>
            <a:ext cx="307546" cy="11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525713" y="4632414"/>
            <a:ext cx="2388943" cy="303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19257DD-B3C2-4395-BBB2-0BC32A9A3519}"/>
              </a:ext>
            </a:extLst>
          </p:cNvPr>
          <p:cNvSpPr/>
          <p:nvPr/>
        </p:nvSpPr>
        <p:spPr>
          <a:xfrm>
            <a:off x="908336" y="4570606"/>
            <a:ext cx="617376" cy="1505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C519BF4C-F8FE-4559-A285-861777516B93}"/>
              </a:ext>
            </a:extLst>
          </p:cNvPr>
          <p:cNvSpPr txBox="1"/>
          <p:nvPr/>
        </p:nvSpPr>
        <p:spPr>
          <a:xfrm>
            <a:off x="502790" y="5024555"/>
            <a:ext cx="5414630" cy="553998"/>
          </a:xfrm>
          <a:prstGeom prst="rect">
            <a:avLst/>
          </a:prstGeom>
          <a:noFill/>
        </p:spPr>
        <p:txBody>
          <a:bodyPr wrap="square" rtlCol="0">
            <a:spAutoFit/>
          </a:bodyPr>
          <a:lstStyle/>
          <a:p>
            <a:r>
              <a:rPr lang="en-US" sz="750" dirty="0"/>
              <a:t>In R:</a:t>
            </a:r>
          </a:p>
          <a:p>
            <a:r>
              <a:rPr lang="en-US" sz="750" dirty="0"/>
              <a:t>wilcox.test(Score~Method, alternative = "two.sided")</a:t>
            </a:r>
          </a:p>
          <a:p>
            <a:r>
              <a:rPr lang="en-US" sz="750" dirty="0"/>
              <a:t>#OR</a:t>
            </a:r>
          </a:p>
          <a:p>
            <a:r>
              <a:rPr lang="en-US" sz="750" dirty="0"/>
              <a:t>wilcox.test(Score~Method, exact = TRUE, alternative = "two.sided")</a:t>
            </a:r>
          </a:p>
        </p:txBody>
      </p:sp>
    </p:spTree>
    <p:extLst>
      <p:ext uri="{BB962C8B-B14F-4D97-AF65-F5344CB8AC3E}">
        <p14:creationId xmlns:p14="http://schemas.microsoft.com/office/powerpoint/2010/main" val="323785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031" y="1112521"/>
            <a:ext cx="4642597" cy="994172"/>
          </a:xfrm>
        </p:spPr>
        <p:txBody>
          <a:bodyPr>
            <a:normAutofit fontScale="90000"/>
          </a:bodyPr>
          <a:lstStyle/>
          <a:p>
            <a:r>
              <a:rPr lang="en-US" dirty="0"/>
              <a:t>Rank Sum Test (Wilcoxon)</a:t>
            </a:r>
          </a:p>
        </p:txBody>
      </p:sp>
      <p:sp>
        <p:nvSpPr>
          <p:cNvPr id="7" name="Rectangle 6"/>
          <p:cNvSpPr/>
          <p:nvPr/>
        </p:nvSpPr>
        <p:spPr>
          <a:xfrm>
            <a:off x="386434" y="2106692"/>
            <a:ext cx="624179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3000" b="1" i="1" dirty="0">
                <a:solidFill>
                  <a:srgbClr val="344068"/>
                </a:solidFill>
              </a:rPr>
              <a:t>H</a:t>
            </a:r>
            <a:r>
              <a:rPr lang="en-US" altLang="en-US" sz="3000" b="1" baseline="-25000" dirty="0">
                <a:solidFill>
                  <a:srgbClr val="344068"/>
                </a:solidFill>
              </a:rPr>
              <a:t>0</a:t>
            </a:r>
            <a:r>
              <a:rPr lang="en-US" altLang="en-US" sz="3000" b="1" dirty="0">
                <a:solidFill>
                  <a:srgbClr val="344068"/>
                </a:solidFill>
              </a:rPr>
              <a:t>: </a:t>
            </a:r>
            <a:r>
              <a:rPr lang="en-US" altLang="en-US" sz="1050" b="1" i="1" dirty="0">
                <a:solidFill>
                  <a:srgbClr val="344068"/>
                </a:solidFill>
                <a:sym typeface="Symbol" pitchFamily="18" charset="2"/>
              </a:rPr>
              <a:t>The distribution of New Method Scores = The distribution of the Traditional Method Scores</a:t>
            </a:r>
            <a:endParaRPr lang="en-US" altLang="en-US" sz="1050" b="1" baseline="-25000" dirty="0">
              <a:solidFill>
                <a:srgbClr val="344068"/>
              </a:solidFill>
              <a:sym typeface="Symbol" pitchFamily="18" charset="2"/>
            </a:endParaRPr>
          </a:p>
          <a:p>
            <a:pPr>
              <a:spcBef>
                <a:spcPct val="0"/>
              </a:spcBef>
            </a:pPr>
            <a:r>
              <a:rPr lang="en-US" altLang="en-US" sz="3000" b="1" i="1" dirty="0">
                <a:solidFill>
                  <a:srgbClr val="344068"/>
                </a:solidFill>
                <a:sym typeface="Symbol" pitchFamily="18" charset="2"/>
              </a:rPr>
              <a:t>H</a:t>
            </a:r>
            <a:r>
              <a:rPr lang="en-US" altLang="en-US" sz="3000" b="1" baseline="-25000" dirty="0">
                <a:solidFill>
                  <a:srgbClr val="344068"/>
                </a:solidFill>
                <a:sym typeface="Symbol" pitchFamily="18" charset="2"/>
              </a:rPr>
              <a:t>1</a:t>
            </a:r>
            <a:r>
              <a:rPr lang="en-US" altLang="en-US" sz="3000" b="1" dirty="0">
                <a:solidFill>
                  <a:srgbClr val="344068"/>
                </a:solidFill>
                <a:sym typeface="Symbol" pitchFamily="18" charset="2"/>
              </a:rPr>
              <a:t>:</a:t>
            </a:r>
            <a:r>
              <a:rPr lang="en-US" altLang="en-US" sz="1050" b="1" i="1" dirty="0">
                <a:solidFill>
                  <a:srgbClr val="344068"/>
                </a:solidFill>
                <a:sym typeface="Symbol" pitchFamily="18" charset="2"/>
              </a:rPr>
              <a:t>The distribution of New Method Scores &gt; The distribution of the Traditional Method Scores</a:t>
            </a:r>
            <a:endParaRPr lang="en-US" altLang="en-US" sz="1050" b="1" baseline="-25000" dirty="0">
              <a:solidFill>
                <a:srgbClr val="344068"/>
              </a:solidFill>
              <a:sym typeface="Symbol" pitchFamily="18" charset="2"/>
            </a:endParaRPr>
          </a:p>
          <a:p>
            <a:pPr>
              <a:spcBef>
                <a:spcPct val="0"/>
              </a:spcBef>
            </a:pPr>
            <a:endParaRPr lang="en-US" altLang="en-US" sz="3000" b="1" dirty="0">
              <a:solidFill>
                <a:srgbClr val="FF0000"/>
              </a:solidFill>
              <a:sym typeface="Symbol" pitchFamily="18" charset="2"/>
            </a:endParaRPr>
          </a:p>
        </p:txBody>
      </p:sp>
      <p:sp>
        <p:nvSpPr>
          <p:cNvPr id="4" name="TextBox 3"/>
          <p:cNvSpPr txBox="1"/>
          <p:nvPr/>
        </p:nvSpPr>
        <p:spPr>
          <a:xfrm>
            <a:off x="295762" y="4308494"/>
            <a:ext cx="5980176" cy="923330"/>
          </a:xfrm>
          <a:prstGeom prst="rect">
            <a:avLst/>
          </a:prstGeom>
          <a:noFill/>
        </p:spPr>
        <p:txBody>
          <a:bodyPr wrap="square" rtlCol="0">
            <a:spAutoFit/>
          </a:bodyPr>
          <a:lstStyle/>
          <a:p>
            <a:r>
              <a:rPr lang="en-US" sz="1350" dirty="0">
                <a:solidFill>
                  <a:prstClr val="black"/>
                </a:solidFill>
              </a:rPr>
              <a:t>There is sufficient evidence at the alpha = 0.1 level of significance (p-value = .0571 for the exact test) to suggest that the </a:t>
            </a:r>
            <a:r>
              <a:rPr lang="en-US" sz="1350" i="1" dirty="0">
                <a:solidFill>
                  <a:prstClr val="black"/>
                </a:solidFill>
              </a:rPr>
              <a:t>distribution</a:t>
            </a:r>
            <a:r>
              <a:rPr lang="en-US" sz="1350" dirty="0">
                <a:solidFill>
                  <a:prstClr val="black"/>
                </a:solidFill>
              </a:rPr>
              <a:t> of scores from four IBM employees that were given the New Method is greater than the </a:t>
            </a:r>
            <a:r>
              <a:rPr lang="en-US" sz="1350" i="1" dirty="0">
                <a:solidFill>
                  <a:prstClr val="black"/>
                </a:solidFill>
              </a:rPr>
              <a:t>distribution</a:t>
            </a:r>
            <a:r>
              <a:rPr lang="en-US" sz="1350" dirty="0">
                <a:solidFill>
                  <a:prstClr val="black"/>
                </a:solidFill>
              </a:rPr>
              <a:t> of the 3 employees that took the test having had the Traditional Method of instruction.  </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536" y="1000688"/>
            <a:ext cx="2607400" cy="443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5762" y="3937935"/>
            <a:ext cx="5825639" cy="300082"/>
          </a:xfrm>
          <a:prstGeom prst="rect">
            <a:avLst/>
          </a:prstGeom>
          <a:noFill/>
        </p:spPr>
        <p:txBody>
          <a:bodyPr wrap="square" rtlCol="0">
            <a:spAutoFit/>
          </a:bodyPr>
          <a:lstStyle/>
          <a:p>
            <a:r>
              <a:rPr lang="en-US" sz="1350" dirty="0">
                <a:solidFill>
                  <a:prstClr val="black"/>
                </a:solidFill>
              </a:rPr>
              <a:t>Critical Value: -1.645</a:t>
            </a:r>
          </a:p>
        </p:txBody>
      </p:sp>
      <p:pic>
        <p:nvPicPr>
          <p:cNvPr id="9" name="Picture 8">
            <a:extLst>
              <a:ext uri="{FF2B5EF4-FFF2-40B4-BE49-F238E27FC236}">
                <a16:creationId xmlns:a16="http://schemas.microsoft.com/office/drawing/2014/main" id="{C6E14C0F-61ED-4DBF-91F6-D180DC2A8FBD}"/>
              </a:ext>
            </a:extLst>
          </p:cNvPr>
          <p:cNvPicPr>
            <a:picLocks noChangeAspect="1"/>
          </p:cNvPicPr>
          <p:nvPr/>
        </p:nvPicPr>
        <p:blipFill>
          <a:blip r:embed="rId3"/>
          <a:stretch>
            <a:fillRect/>
          </a:stretch>
        </p:blipFill>
        <p:spPr>
          <a:xfrm>
            <a:off x="295762" y="3238179"/>
            <a:ext cx="2549781" cy="645515"/>
          </a:xfrm>
          <a:prstGeom prst="rect">
            <a:avLst/>
          </a:prstGeom>
        </p:spPr>
      </p:pic>
      <p:sp>
        <p:nvSpPr>
          <p:cNvPr id="10" name="Rectangle 9">
            <a:extLst>
              <a:ext uri="{FF2B5EF4-FFF2-40B4-BE49-F238E27FC236}">
                <a16:creationId xmlns:a16="http://schemas.microsoft.com/office/drawing/2014/main" id="{6652BCCA-7FA6-488A-9AB1-84C14E23F2A6}"/>
              </a:ext>
            </a:extLst>
          </p:cNvPr>
          <p:cNvSpPr/>
          <p:nvPr/>
        </p:nvSpPr>
        <p:spPr>
          <a:xfrm>
            <a:off x="8079059" y="4804782"/>
            <a:ext cx="603219" cy="165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609995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960" y="3365857"/>
            <a:ext cx="4428084" cy="2129030"/>
          </a:xfrm>
          <a:prstGeom prst="rect">
            <a:avLst/>
          </a:prstGeom>
        </p:spPr>
      </p:pic>
      <p:sp>
        <p:nvSpPr>
          <p:cNvPr id="5" name="TextBox 4"/>
          <p:cNvSpPr txBox="1"/>
          <p:nvPr/>
        </p:nvSpPr>
        <p:spPr>
          <a:xfrm>
            <a:off x="628650" y="2179133"/>
            <a:ext cx="8317573" cy="1246495"/>
          </a:xfrm>
          <a:prstGeom prst="rect">
            <a:avLst/>
          </a:prstGeom>
          <a:noFill/>
        </p:spPr>
        <p:txBody>
          <a:bodyPr wrap="square" rtlCol="0">
            <a:spAutoFit/>
          </a:bodyPr>
          <a:lstStyle/>
          <a:p>
            <a:pPr marL="214313" indent="-214313">
              <a:buFont typeface="Arial" charset="0"/>
              <a:buChar char="•"/>
            </a:pPr>
            <a:r>
              <a:rPr lang="en-US" sz="1500" dirty="0">
                <a:solidFill>
                  <a:prstClr val="black"/>
                </a:solidFill>
              </a:rPr>
              <a:t>Researchers compared the effectiveness of conventional textbook examples to modified ones</a:t>
            </a:r>
          </a:p>
          <a:p>
            <a:pPr marL="214313" indent="-214313">
              <a:buFont typeface="Arial" charset="0"/>
              <a:buChar char="•"/>
            </a:pPr>
            <a:r>
              <a:rPr lang="en-US" sz="1500" dirty="0">
                <a:solidFill>
                  <a:prstClr val="black"/>
                </a:solidFill>
              </a:rPr>
              <a:t>They selected 28 ninth-year students who had no previous exposure to coordinate geometry</a:t>
            </a:r>
          </a:p>
          <a:p>
            <a:pPr marL="214313" indent="-214313">
              <a:buFont typeface="Arial" charset="0"/>
              <a:buChar char="•"/>
            </a:pPr>
            <a:r>
              <a:rPr lang="en-US" sz="1500" dirty="0">
                <a:solidFill>
                  <a:prstClr val="black"/>
                </a:solidFill>
              </a:rPr>
              <a:t>The students were randomly assigned to one of two self study instructional groups, using conventional and modified instructional materials  </a:t>
            </a:r>
          </a:p>
          <a:p>
            <a:pPr marL="214313" indent="-214313">
              <a:buFont typeface="Arial" charset="0"/>
              <a:buChar char="•"/>
            </a:pPr>
            <a:r>
              <a:rPr lang="en-US" sz="1500" dirty="0">
                <a:solidFill>
                  <a:prstClr val="black"/>
                </a:solidFill>
              </a:rPr>
              <a:t>After instruction, they were given a test and the time to complete one of the problems was recorded.</a:t>
            </a:r>
          </a:p>
        </p:txBody>
      </p:sp>
      <p:sp>
        <p:nvSpPr>
          <p:cNvPr id="3" name="Title 2"/>
          <p:cNvSpPr>
            <a:spLocks noGrp="1"/>
          </p:cNvSpPr>
          <p:nvPr>
            <p:ph type="title"/>
          </p:nvPr>
        </p:nvSpPr>
        <p:spPr/>
        <p:txBody>
          <a:bodyPr/>
          <a:lstStyle/>
          <a:p>
            <a:r>
              <a:rPr lang="en-US" dirty="0"/>
              <a:t>Cognitive Load Experiment</a:t>
            </a:r>
          </a:p>
        </p:txBody>
      </p:sp>
      <p:sp>
        <p:nvSpPr>
          <p:cNvPr id="6" name="TextBox 5"/>
          <p:cNvSpPr txBox="1"/>
          <p:nvPr/>
        </p:nvSpPr>
        <p:spPr>
          <a:xfrm>
            <a:off x="5445354" y="3737875"/>
            <a:ext cx="3500869" cy="715581"/>
          </a:xfrm>
          <a:prstGeom prst="rect">
            <a:avLst/>
          </a:prstGeom>
          <a:noFill/>
        </p:spPr>
        <p:txBody>
          <a:bodyPr wrap="square" rtlCol="0">
            <a:spAutoFit/>
          </a:bodyPr>
          <a:lstStyle/>
          <a:p>
            <a:r>
              <a:rPr lang="en-US" sz="1350" dirty="0">
                <a:solidFill>
                  <a:srgbClr val="0070C0"/>
                </a:solidFill>
              </a:rPr>
              <a:t>Is there sufficient evidence to suggest that the cognitive load theory (modified instruction) shortened response times?</a:t>
            </a:r>
          </a:p>
        </p:txBody>
      </p:sp>
    </p:spTree>
    <p:extLst>
      <p:ext uri="{BB962C8B-B14F-4D97-AF65-F5344CB8AC3E}">
        <p14:creationId xmlns:p14="http://schemas.microsoft.com/office/powerpoint/2010/main" val="401748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960" y="2168750"/>
            <a:ext cx="4484669" cy="3424657"/>
          </a:xfrm>
          <a:prstGeom prst="rect">
            <a:avLst/>
          </a:prstGeom>
        </p:spPr>
      </p:pic>
      <p:sp>
        <p:nvSpPr>
          <p:cNvPr id="5" name="TextBox 4"/>
          <p:cNvSpPr txBox="1"/>
          <p:nvPr/>
        </p:nvSpPr>
        <p:spPr>
          <a:xfrm>
            <a:off x="3493804" y="4869873"/>
            <a:ext cx="1604772" cy="300082"/>
          </a:xfrm>
          <a:prstGeom prst="rect">
            <a:avLst/>
          </a:prstGeom>
          <a:noFill/>
        </p:spPr>
        <p:txBody>
          <a:bodyPr wrap="square" rtlCol="0">
            <a:spAutoFit/>
          </a:bodyPr>
          <a:lstStyle/>
          <a:p>
            <a:r>
              <a:rPr lang="en-US" sz="1350" b="1" u="sng" cap="small" dirty="0">
                <a:solidFill>
                  <a:srgbClr val="FF0000"/>
                </a:solidFill>
              </a:rPr>
              <a:t>(censored data)</a:t>
            </a:r>
          </a:p>
        </p:txBody>
      </p:sp>
      <p:sp>
        <p:nvSpPr>
          <p:cNvPr id="6" name="Title 2"/>
          <p:cNvSpPr>
            <a:spLocks noGrp="1"/>
          </p:cNvSpPr>
          <p:nvPr>
            <p:ph type="title"/>
          </p:nvPr>
        </p:nvSpPr>
        <p:spPr>
          <a:xfrm>
            <a:off x="822960" y="1072204"/>
            <a:ext cx="7543800" cy="1088068"/>
          </a:xfrm>
        </p:spPr>
        <p:txBody>
          <a:bodyPr/>
          <a:lstStyle/>
          <a:p>
            <a:r>
              <a:rPr lang="en-US" dirty="0"/>
              <a:t>Cognitive Load Experiment</a:t>
            </a:r>
          </a:p>
        </p:txBody>
      </p:sp>
    </p:spTree>
    <p:extLst>
      <p:ext uri="{BB962C8B-B14F-4D97-AF65-F5344CB8AC3E}">
        <p14:creationId xmlns:p14="http://schemas.microsoft.com/office/powerpoint/2010/main" val="2646102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2960" y="2214211"/>
            <a:ext cx="3561537" cy="3351348"/>
          </a:xfrm>
          <a:prstGeom prst="rect">
            <a:avLst/>
          </a:prstGeom>
        </p:spPr>
      </p:pic>
      <p:sp>
        <p:nvSpPr>
          <p:cNvPr id="3" name="Title 2"/>
          <p:cNvSpPr>
            <a:spLocks noGrp="1"/>
          </p:cNvSpPr>
          <p:nvPr>
            <p:ph type="title"/>
          </p:nvPr>
        </p:nvSpPr>
        <p:spPr>
          <a:xfrm>
            <a:off x="822960" y="1072204"/>
            <a:ext cx="7543800" cy="1088068"/>
          </a:xfrm>
        </p:spPr>
        <p:txBody>
          <a:bodyPr/>
          <a:lstStyle/>
          <a:p>
            <a:r>
              <a:rPr lang="en-US" dirty="0"/>
              <a:t>Cognitive Load Experiment</a:t>
            </a:r>
          </a:p>
        </p:txBody>
      </p:sp>
      <p:sp>
        <p:nvSpPr>
          <p:cNvPr id="2" name="TextBox 1">
            <a:extLst>
              <a:ext uri="{FF2B5EF4-FFF2-40B4-BE49-F238E27FC236}">
                <a16:creationId xmlns:a16="http://schemas.microsoft.com/office/drawing/2014/main" id="{E7336CC3-60BB-421A-9337-E3573B4A3C0A}"/>
              </a:ext>
            </a:extLst>
          </p:cNvPr>
          <p:cNvSpPr txBox="1"/>
          <p:nvPr/>
        </p:nvSpPr>
        <p:spPr>
          <a:xfrm>
            <a:off x="5068230" y="2780835"/>
            <a:ext cx="2994103" cy="300082"/>
          </a:xfrm>
          <a:prstGeom prst="rect">
            <a:avLst/>
          </a:prstGeom>
          <a:noFill/>
        </p:spPr>
        <p:txBody>
          <a:bodyPr wrap="square" rtlCol="0">
            <a:spAutoFit/>
          </a:bodyPr>
          <a:lstStyle/>
          <a:p>
            <a:r>
              <a:rPr lang="en-US" sz="1350" dirty="0"/>
              <a:t>With ties, the ranks are averaged.</a:t>
            </a:r>
          </a:p>
        </p:txBody>
      </p:sp>
    </p:spTree>
    <p:extLst>
      <p:ext uri="{BB962C8B-B14F-4D97-AF65-F5344CB8AC3E}">
        <p14:creationId xmlns:p14="http://schemas.microsoft.com/office/powerpoint/2010/main" val="269876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2960" y="2180227"/>
            <a:ext cx="4361802" cy="2736959"/>
          </a:xfrm>
          <a:prstGeom prst="rect">
            <a:avLst/>
          </a:prstGeom>
        </p:spPr>
      </p:pic>
      <p:sp>
        <p:nvSpPr>
          <p:cNvPr id="5" name="Rectangle 4"/>
          <p:cNvSpPr/>
          <p:nvPr/>
        </p:nvSpPr>
        <p:spPr>
          <a:xfrm>
            <a:off x="260604" y="4917187"/>
            <a:ext cx="8551926" cy="715581"/>
          </a:xfrm>
          <a:prstGeom prst="rect">
            <a:avLst/>
          </a:prstGeom>
        </p:spPr>
        <p:txBody>
          <a:bodyPr wrap="square">
            <a:spAutoFit/>
          </a:bodyPr>
          <a:lstStyle/>
          <a:p>
            <a:r>
              <a:rPr lang="en-US" sz="1350" b="1" dirty="0">
                <a:solidFill>
                  <a:prstClr val="black"/>
                </a:solidFill>
              </a:rPr>
              <a:t>Statistical Conclusion: </a:t>
            </a:r>
            <a:r>
              <a:rPr lang="en-US" sz="1350" dirty="0">
                <a:solidFill>
                  <a:prstClr val="black"/>
                </a:solidFill>
              </a:rPr>
              <a:t>The data provide convincing evidence that a student could solve the problem more quickly after the “modiﬁed” rather than the the “conventional” method (one-sided, normal approximation w/ C.C. p-value = 0.0013, from the rank-sum test).</a:t>
            </a:r>
          </a:p>
        </p:txBody>
      </p:sp>
      <p:sp>
        <p:nvSpPr>
          <p:cNvPr id="6" name="Title 2"/>
          <p:cNvSpPr>
            <a:spLocks noGrp="1"/>
          </p:cNvSpPr>
          <p:nvPr>
            <p:ph type="title"/>
          </p:nvPr>
        </p:nvSpPr>
        <p:spPr>
          <a:xfrm>
            <a:off x="822960" y="1072204"/>
            <a:ext cx="7543800" cy="1088068"/>
          </a:xfrm>
        </p:spPr>
        <p:txBody>
          <a:bodyPr>
            <a:normAutofit fontScale="90000"/>
          </a:bodyPr>
          <a:lstStyle/>
          <a:p>
            <a:r>
              <a:rPr lang="en-US" dirty="0"/>
              <a:t>Cognitive Load Experiment: </a:t>
            </a:r>
            <a:br>
              <a:rPr lang="en-US" dirty="0"/>
            </a:br>
            <a:r>
              <a:rPr lang="en-US" dirty="0"/>
              <a:t>Normal Approximation</a:t>
            </a:r>
          </a:p>
        </p:txBody>
      </p:sp>
      <p:cxnSp>
        <p:nvCxnSpPr>
          <p:cNvPr id="3" name="Straight Arrow Connector 2"/>
          <p:cNvCxnSpPr/>
          <p:nvPr/>
        </p:nvCxnSpPr>
        <p:spPr>
          <a:xfrm flipH="1">
            <a:off x="7104580" y="4625298"/>
            <a:ext cx="15411" cy="54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04884" y="4340854"/>
            <a:ext cx="1806713" cy="300082"/>
          </a:xfrm>
          <a:prstGeom prst="rect">
            <a:avLst/>
          </a:prstGeom>
          <a:noFill/>
        </p:spPr>
        <p:txBody>
          <a:bodyPr wrap="none" rtlCol="0">
            <a:spAutoFit/>
          </a:bodyPr>
          <a:lstStyle/>
          <a:p>
            <a:r>
              <a:rPr lang="en-US" sz="1350" b="1" u="sng" cap="small" dirty="0">
                <a:solidFill>
                  <a:srgbClr val="FF0000"/>
                </a:solidFill>
              </a:rPr>
              <a:t>(continuity correction)</a:t>
            </a:r>
          </a:p>
        </p:txBody>
      </p:sp>
    </p:spTree>
    <p:extLst>
      <p:ext uri="{BB962C8B-B14F-4D97-AF65-F5344CB8AC3E}">
        <p14:creationId xmlns:p14="http://schemas.microsoft.com/office/powerpoint/2010/main" val="2458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Load Experiment: </a:t>
            </a:r>
            <a:br>
              <a:rPr lang="en-US" dirty="0"/>
            </a:br>
            <a:r>
              <a:rPr lang="en-US" dirty="0"/>
              <a:t>Using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205" y="2299025"/>
            <a:ext cx="4286250" cy="1562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4648200"/>
            <a:ext cx="4086225" cy="876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455" y="2494288"/>
            <a:ext cx="952500" cy="3905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455" y="3218829"/>
            <a:ext cx="971550" cy="381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3130" y="933450"/>
            <a:ext cx="3067050" cy="4591050"/>
          </a:xfrm>
          <a:prstGeom prst="rect">
            <a:avLst/>
          </a:prstGeom>
        </p:spPr>
      </p:pic>
      <p:cxnSp>
        <p:nvCxnSpPr>
          <p:cNvPr id="10" name="Straight Arrow Connector 9"/>
          <p:cNvCxnSpPr/>
          <p:nvPr/>
        </p:nvCxnSpPr>
        <p:spPr>
          <a:xfrm>
            <a:off x="5829300" y="3463290"/>
            <a:ext cx="2288858" cy="685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474470" y="5006340"/>
            <a:ext cx="6643688" cy="222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589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960444"/>
            <a:ext cx="9301481" cy="1088068"/>
          </a:xfrm>
        </p:spPr>
        <p:txBody>
          <a:bodyPr>
            <a:normAutofit/>
          </a:bodyPr>
          <a:lstStyle/>
          <a:p>
            <a:r>
              <a:rPr lang="en-US" sz="3000" dirty="0"/>
              <a:t>Confidence Interval for the Location Parameter (Median): </a:t>
            </a:r>
            <a:br>
              <a:rPr lang="en-US" sz="3000" dirty="0"/>
            </a:br>
            <a:r>
              <a:rPr lang="en-US" sz="3000" dirty="0"/>
              <a:t>Hodges Lehman Confidence Interval</a:t>
            </a:r>
          </a:p>
        </p:txBody>
      </p:sp>
      <p:sp>
        <p:nvSpPr>
          <p:cNvPr id="4" name="Rectangle 3"/>
          <p:cNvSpPr/>
          <p:nvPr/>
        </p:nvSpPr>
        <p:spPr>
          <a:xfrm>
            <a:off x="2103120" y="3405066"/>
            <a:ext cx="5532120" cy="300082"/>
          </a:xfrm>
          <a:prstGeom prst="rect">
            <a:avLst/>
          </a:prstGeom>
        </p:spPr>
        <p:txBody>
          <a:bodyPr wrap="square">
            <a:spAutoFit/>
          </a:bodyPr>
          <a:lstStyle/>
          <a:p>
            <a:r>
              <a:rPr lang="en-US" sz="1350" dirty="0">
                <a:solidFill>
                  <a:prstClr val="black"/>
                </a:solidFill>
              </a:rPr>
              <a:t>https://en.wikipedia.org/wiki/Hodges%E2%80%93Lehmann_estimator</a:t>
            </a:r>
          </a:p>
        </p:txBody>
      </p:sp>
      <p:sp>
        <p:nvSpPr>
          <p:cNvPr id="3" name="TextBox 2">
            <a:extLst>
              <a:ext uri="{FF2B5EF4-FFF2-40B4-BE49-F238E27FC236}">
                <a16:creationId xmlns:a16="http://schemas.microsoft.com/office/drawing/2014/main" id="{66A99E59-8778-4CE4-A89D-C4F499941568}"/>
              </a:ext>
            </a:extLst>
          </p:cNvPr>
          <p:cNvSpPr txBox="1"/>
          <p:nvPr/>
        </p:nvSpPr>
        <p:spPr>
          <a:xfrm>
            <a:off x="2542478" y="4077165"/>
            <a:ext cx="7167446" cy="300082"/>
          </a:xfrm>
          <a:prstGeom prst="rect">
            <a:avLst/>
          </a:prstGeom>
          <a:noFill/>
        </p:spPr>
        <p:txBody>
          <a:bodyPr wrap="square" rtlCol="0">
            <a:spAutoFit/>
          </a:bodyPr>
          <a:lstStyle/>
          <a:p>
            <a:r>
              <a:rPr lang="en-US" sz="1350" dirty="0"/>
              <a:t>*We will look at an example later</a:t>
            </a:r>
          </a:p>
        </p:txBody>
      </p:sp>
    </p:spTree>
    <p:extLst>
      <p:ext uri="{BB962C8B-B14F-4D97-AF65-F5344CB8AC3E}">
        <p14:creationId xmlns:p14="http://schemas.microsoft.com/office/powerpoint/2010/main" val="366243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49F-B444-7D43-BAB9-2A9A05C50B80}"/>
              </a:ext>
            </a:extLst>
          </p:cNvPr>
          <p:cNvSpPr>
            <a:spLocks noGrp="1"/>
          </p:cNvSpPr>
          <p:nvPr>
            <p:ph type="title"/>
          </p:nvPr>
        </p:nvSpPr>
        <p:spPr>
          <a:xfrm>
            <a:off x="628650" y="2407286"/>
            <a:ext cx="7886700" cy="1325563"/>
          </a:xfrm>
        </p:spPr>
        <p:txBody>
          <a:bodyPr/>
          <a:lstStyle/>
          <a:p>
            <a:pPr algn="ctr"/>
            <a:r>
              <a:rPr lang="en-US" dirty="0"/>
              <a:t>Quick Quiz Questions</a:t>
            </a:r>
          </a:p>
        </p:txBody>
      </p:sp>
    </p:spTree>
    <p:extLst>
      <p:ext uri="{BB962C8B-B14F-4D97-AF65-F5344CB8AC3E}">
        <p14:creationId xmlns:p14="http://schemas.microsoft.com/office/powerpoint/2010/main" val="1146036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8422" y="2939532"/>
            <a:ext cx="4506674" cy="2010440"/>
          </a:xfrm>
          <a:prstGeom prst="rect">
            <a:avLst/>
          </a:prstGeom>
        </p:spPr>
      </p:pic>
      <p:sp>
        <p:nvSpPr>
          <p:cNvPr id="5" name="Rectangle 4"/>
          <p:cNvSpPr/>
          <p:nvPr/>
        </p:nvSpPr>
        <p:spPr>
          <a:xfrm>
            <a:off x="468422" y="4886013"/>
            <a:ext cx="8551926" cy="923330"/>
          </a:xfrm>
          <a:prstGeom prst="rect">
            <a:avLst/>
          </a:prstGeom>
        </p:spPr>
        <p:txBody>
          <a:bodyPr wrap="square">
            <a:spAutoFit/>
          </a:bodyPr>
          <a:lstStyle/>
          <a:p>
            <a:r>
              <a:rPr lang="en-US" sz="1350" b="1" dirty="0">
                <a:solidFill>
                  <a:prstClr val="black"/>
                </a:solidFill>
              </a:rPr>
              <a:t>Statistical Conclusion (continued): </a:t>
            </a:r>
            <a:r>
              <a:rPr lang="en-US" sz="1350" dirty="0">
                <a:solidFill>
                  <a:prstClr val="black"/>
                </a:solidFill>
              </a:rPr>
              <a:t>A range of plausible values for how much smaller the “modified” distribution is than the “traditional” (treatment effect) is [-158, -59] s. (95% conﬁdence interval based on a rank-sum test) with a point-estimate of 108.5 s. </a:t>
            </a:r>
          </a:p>
          <a:p>
            <a:endParaRPr lang="en-US" sz="1350" dirty="0">
              <a:solidFill>
                <a:prstClr val="black"/>
              </a:solidFill>
            </a:endParaRPr>
          </a:p>
        </p:txBody>
      </p:sp>
      <p:sp>
        <p:nvSpPr>
          <p:cNvPr id="7" name="Title 2"/>
          <p:cNvSpPr>
            <a:spLocks noGrp="1"/>
          </p:cNvSpPr>
          <p:nvPr>
            <p:ph type="title"/>
          </p:nvPr>
        </p:nvSpPr>
        <p:spPr>
          <a:xfrm>
            <a:off x="822960" y="1072204"/>
            <a:ext cx="7543800" cy="1088068"/>
          </a:xfrm>
        </p:spPr>
        <p:txBody>
          <a:bodyPr/>
          <a:lstStyle/>
          <a:p>
            <a:r>
              <a:rPr lang="en-US" dirty="0"/>
              <a:t>Cognitive Load Experiment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22" y="2163201"/>
            <a:ext cx="4914069" cy="8339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335" y="2991852"/>
            <a:ext cx="3914775" cy="1057275"/>
          </a:xfrm>
          <a:prstGeom prst="rect">
            <a:avLst/>
          </a:prstGeom>
        </p:spPr>
      </p:pic>
      <p:cxnSp>
        <p:nvCxnSpPr>
          <p:cNvPr id="9" name="Straight Arrow Connector 8"/>
          <p:cNvCxnSpPr/>
          <p:nvPr/>
        </p:nvCxnSpPr>
        <p:spPr>
          <a:xfrm>
            <a:off x="1589809" y="2717224"/>
            <a:ext cx="5288973" cy="2717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F6559-3CF3-48B1-9DEF-AD612C71F764}"/>
              </a:ext>
            </a:extLst>
          </p:cNvPr>
          <p:cNvSpPr txBox="1"/>
          <p:nvPr/>
        </p:nvSpPr>
        <p:spPr>
          <a:xfrm>
            <a:off x="4250365" y="2340492"/>
            <a:ext cx="4704745" cy="427040"/>
          </a:xfrm>
          <a:prstGeom prst="rect">
            <a:avLst/>
          </a:prstGeom>
          <a:noFill/>
        </p:spPr>
        <p:txBody>
          <a:bodyPr wrap="square" rtlCol="0">
            <a:spAutoFit/>
          </a:bodyPr>
          <a:lstStyle/>
          <a:p>
            <a:r>
              <a:rPr lang="en-US" sz="825" dirty="0"/>
              <a:t>In R: wilcox.test(Score~Method, exact = TRUE, alternative = "two.sided", conf.int = TRUE)</a:t>
            </a:r>
          </a:p>
          <a:p>
            <a:endParaRPr lang="en-US" sz="1350" dirty="0"/>
          </a:p>
        </p:txBody>
      </p:sp>
    </p:spTree>
    <p:extLst>
      <p:ext uri="{BB962C8B-B14F-4D97-AF65-F5344CB8AC3E}">
        <p14:creationId xmlns:p14="http://schemas.microsoft.com/office/powerpoint/2010/main" val="248221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13877" y="2953973"/>
            <a:ext cx="3627967" cy="1384995"/>
          </a:xfrm>
          <a:prstGeom prst="rect">
            <a:avLst/>
          </a:prstGeom>
          <a:noFill/>
        </p:spPr>
        <p:txBody>
          <a:bodyPr wrap="square" rtlCol="0">
            <a:spAutoFit/>
          </a:bodyPr>
          <a:lstStyle/>
          <a:p>
            <a:r>
              <a:rPr lang="en-US" sz="1050" dirty="0">
                <a:solidFill>
                  <a:prstClr val="black"/>
                </a:solidFill>
              </a:rPr>
              <a:t>H</a:t>
            </a:r>
            <a:r>
              <a:rPr lang="en-US" sz="1050" baseline="-25000" dirty="0">
                <a:solidFill>
                  <a:prstClr val="black"/>
                </a:solidFill>
              </a:rPr>
              <a:t>0</a:t>
            </a:r>
            <a:r>
              <a:rPr lang="en-US" sz="1050" dirty="0">
                <a:solidFill>
                  <a:prstClr val="black"/>
                </a:solidFill>
              </a:rPr>
              <a:t>: Distribution of Modified and Conventional Scores are equal</a:t>
            </a:r>
          </a:p>
          <a:p>
            <a:r>
              <a:rPr lang="en-US" sz="1050" dirty="0">
                <a:solidFill>
                  <a:prstClr val="black"/>
                </a:solidFill>
              </a:rPr>
              <a:t>H</a:t>
            </a:r>
            <a:r>
              <a:rPr lang="en-US" sz="1050" baseline="-25000" dirty="0">
                <a:solidFill>
                  <a:prstClr val="black"/>
                </a:solidFill>
              </a:rPr>
              <a:t>a</a:t>
            </a:r>
            <a:r>
              <a:rPr lang="en-US" sz="1050" dirty="0">
                <a:solidFill>
                  <a:prstClr val="black"/>
                </a:solidFill>
              </a:rPr>
              <a:t>: Distribution of Modified Scores is less than that of Conventional</a:t>
            </a:r>
          </a:p>
          <a:p>
            <a:endParaRPr lang="en-US" sz="1050" dirty="0">
              <a:solidFill>
                <a:prstClr val="black"/>
              </a:solidFill>
            </a:endParaRPr>
          </a:p>
          <a:p>
            <a:r>
              <a:rPr lang="en-US" sz="1050" dirty="0">
                <a:solidFill>
                  <a:prstClr val="black"/>
                </a:solidFill>
              </a:rPr>
              <a:t>Critical Value (left sided): -1.645 (alpha = .05)</a:t>
            </a:r>
          </a:p>
          <a:p>
            <a:r>
              <a:rPr lang="en-US" sz="1050" dirty="0">
                <a:solidFill>
                  <a:prstClr val="black"/>
                </a:solidFill>
              </a:rPr>
              <a:t>Test Statistic: z-stat = -3.0183</a:t>
            </a:r>
          </a:p>
          <a:p>
            <a:r>
              <a:rPr lang="en-US" sz="1050" dirty="0">
                <a:solidFill>
                  <a:prstClr val="black"/>
                </a:solidFill>
              </a:rPr>
              <a:t>P-value (left sided)= .0013</a:t>
            </a:r>
          </a:p>
          <a:p>
            <a:r>
              <a:rPr lang="en-US" sz="1050" dirty="0">
                <a:solidFill>
                  <a:prstClr val="black"/>
                </a:solidFill>
              </a:rPr>
              <a:t>Reject H</a:t>
            </a:r>
            <a:r>
              <a:rPr lang="en-US" sz="1050" baseline="-25000" dirty="0">
                <a:solidFill>
                  <a:prstClr val="black"/>
                </a:solidFill>
              </a:rPr>
              <a:t>0</a:t>
            </a:r>
          </a:p>
        </p:txBody>
      </p:sp>
      <p:sp>
        <p:nvSpPr>
          <p:cNvPr id="5" name="Rectangle 4"/>
          <p:cNvSpPr/>
          <p:nvPr/>
        </p:nvSpPr>
        <p:spPr>
          <a:xfrm>
            <a:off x="44862" y="4382618"/>
            <a:ext cx="6898102" cy="1546577"/>
          </a:xfrm>
          <a:prstGeom prst="rect">
            <a:avLst/>
          </a:prstGeom>
        </p:spPr>
        <p:txBody>
          <a:bodyPr wrap="square">
            <a:spAutoFit/>
          </a:bodyPr>
          <a:lstStyle/>
          <a:p>
            <a:r>
              <a:rPr lang="en-US" sz="1350" b="1" dirty="0">
                <a:solidFill>
                  <a:prstClr val="black"/>
                </a:solidFill>
              </a:rPr>
              <a:t>Statistical Conclusion (continued): </a:t>
            </a:r>
            <a:r>
              <a:rPr lang="en-US" sz="1350" dirty="0">
                <a:solidFill>
                  <a:prstClr val="black"/>
                </a:solidFill>
              </a:rPr>
              <a:t>The data provide convincing evidence that a student could solve the problem more quickly after the “modiﬁed” rather than the “conventional” method (one-sided, normal approximation w/ C.C. p-value = 0.0013, from the rank-sum test). A range of plausible values for how much smaller the “modified” distribution is than the “traditional” (treatment effect) is [-158, -59] sec. (95% conﬁdence interval based on a rank-sum test) with a point-estimate of 108.5 sec.</a:t>
            </a:r>
          </a:p>
          <a:p>
            <a:endParaRPr lang="en-US" sz="1350" dirty="0">
              <a:solidFill>
                <a:prstClr val="black"/>
              </a:solidFill>
            </a:endParaRPr>
          </a:p>
        </p:txBody>
      </p:sp>
      <p:sp>
        <p:nvSpPr>
          <p:cNvPr id="7" name="Title 2"/>
          <p:cNvSpPr>
            <a:spLocks noGrp="1"/>
          </p:cNvSpPr>
          <p:nvPr>
            <p:ph type="title"/>
          </p:nvPr>
        </p:nvSpPr>
        <p:spPr>
          <a:xfrm>
            <a:off x="822960" y="1407130"/>
            <a:ext cx="8044594" cy="574514"/>
          </a:xfrm>
        </p:spPr>
        <p:txBody>
          <a:bodyPr>
            <a:normAutofit fontScale="90000"/>
          </a:bodyPr>
          <a:lstStyle/>
          <a:p>
            <a:r>
              <a:rPr lang="en-US" dirty="0"/>
              <a:t>Cognitive Load Experiment (All Together)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420" y="2259223"/>
            <a:ext cx="3515597" cy="5966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609" y="2224618"/>
            <a:ext cx="2253515" cy="608614"/>
          </a:xfrm>
          <a:prstGeom prst="rect">
            <a:avLst/>
          </a:prstGeom>
        </p:spPr>
      </p:pic>
      <p:pic>
        <p:nvPicPr>
          <p:cNvPr id="10" name="Content Placeholder 3"/>
          <p:cNvPicPr>
            <a:picLocks noChangeAspect="1"/>
          </p:cNvPicPr>
          <p:nvPr/>
        </p:nvPicPr>
        <p:blipFill>
          <a:blip r:embed="rId4"/>
          <a:stretch>
            <a:fillRect/>
          </a:stretch>
        </p:blipFill>
        <p:spPr>
          <a:xfrm>
            <a:off x="84898" y="2227005"/>
            <a:ext cx="3328979" cy="2088879"/>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5236" t="33310" r="15812"/>
          <a:stretch/>
        </p:blipFill>
        <p:spPr>
          <a:xfrm>
            <a:off x="7068044" y="2849182"/>
            <a:ext cx="1905000" cy="2758016"/>
          </a:xfrm>
          <a:prstGeom prst="rect">
            <a:avLst/>
          </a:prstGeom>
        </p:spPr>
      </p:pic>
      <p:sp>
        <p:nvSpPr>
          <p:cNvPr id="4" name="Rectangle 3">
            <a:extLst>
              <a:ext uri="{FF2B5EF4-FFF2-40B4-BE49-F238E27FC236}">
                <a16:creationId xmlns:a16="http://schemas.microsoft.com/office/drawing/2014/main" id="{F3CEB730-7175-4775-8898-E774497BF83A}"/>
              </a:ext>
            </a:extLst>
          </p:cNvPr>
          <p:cNvSpPr/>
          <p:nvPr/>
        </p:nvSpPr>
        <p:spPr>
          <a:xfrm>
            <a:off x="7448107" y="2710998"/>
            <a:ext cx="668290" cy="1381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B8D3D03B-4256-4C8B-A981-3279368F2C2B}"/>
              </a:ext>
            </a:extLst>
          </p:cNvPr>
          <p:cNvSpPr/>
          <p:nvPr/>
        </p:nvSpPr>
        <p:spPr>
          <a:xfrm>
            <a:off x="8420986" y="3616399"/>
            <a:ext cx="446567" cy="136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C867F391-C08A-46E5-9038-24DC9F516644}"/>
              </a:ext>
            </a:extLst>
          </p:cNvPr>
          <p:cNvSpPr/>
          <p:nvPr/>
        </p:nvSpPr>
        <p:spPr>
          <a:xfrm>
            <a:off x="8423640" y="3786522"/>
            <a:ext cx="446567" cy="136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474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3FCF2-7613-F140-BA96-992D90052DA5}"/>
              </a:ext>
            </a:extLst>
          </p:cNvPr>
          <p:cNvSpPr>
            <a:spLocks noGrp="1"/>
          </p:cNvSpPr>
          <p:nvPr>
            <p:ph type="title"/>
          </p:nvPr>
        </p:nvSpPr>
        <p:spPr>
          <a:xfrm>
            <a:off x="628650" y="2620646"/>
            <a:ext cx="7886700" cy="1325563"/>
          </a:xfrm>
        </p:spPr>
        <p:txBody>
          <a:bodyPr/>
          <a:lstStyle/>
          <a:p>
            <a:pPr algn="ctr"/>
            <a:r>
              <a:rPr lang="en-US" dirty="0"/>
              <a:t>Review the Two Examples in Order to Answer Question 2</a:t>
            </a:r>
          </a:p>
        </p:txBody>
      </p:sp>
    </p:spTree>
    <p:extLst>
      <p:ext uri="{BB962C8B-B14F-4D97-AF65-F5344CB8AC3E}">
        <p14:creationId xmlns:p14="http://schemas.microsoft.com/office/powerpoint/2010/main" val="2087274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2800350"/>
            <a:ext cx="6172200" cy="857250"/>
          </a:xfrm>
        </p:spPr>
        <p:txBody>
          <a:bodyPr>
            <a:normAutofit/>
          </a:bodyPr>
          <a:lstStyle/>
          <a:p>
            <a:r>
              <a:rPr lang="en-US" dirty="0"/>
              <a:t>Welch’s t-Test</a:t>
            </a:r>
          </a:p>
        </p:txBody>
      </p:sp>
      <p:sp>
        <p:nvSpPr>
          <p:cNvPr id="3" name="Slide Number Placeholder 2"/>
          <p:cNvSpPr>
            <a:spLocks noGrp="1"/>
          </p:cNvSpPr>
          <p:nvPr>
            <p:ph type="sldNum" sz="quarter" idx="12"/>
          </p:nvPr>
        </p:nvSpPr>
        <p:spPr/>
        <p:txBody>
          <a:bodyPr/>
          <a:lstStyle/>
          <a:p>
            <a:fld id="{240F1BDB-6CE4-495C-AC30-106FDA64768F}" type="slidenum">
              <a:rPr lang="en-US" smtClean="0"/>
              <a:pPr/>
              <a:t>33</a:t>
            </a:fld>
            <a:endParaRPr lang="en-US" dirty="0"/>
          </a:p>
        </p:txBody>
      </p:sp>
    </p:spTree>
    <p:extLst>
      <p:ext uri="{BB962C8B-B14F-4D97-AF65-F5344CB8AC3E}">
        <p14:creationId xmlns:p14="http://schemas.microsoft.com/office/powerpoint/2010/main" val="3465711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 Reminder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89577" y="3472978"/>
                <a:ext cx="6964846" cy="3265486"/>
              </a:xfrm>
            </p:spPr>
            <p:txBody>
              <a:bodyPr>
                <a:normAutofit fontScale="55000" lnSpcReduction="20000"/>
              </a:bodyPr>
              <a:lstStyle/>
              <a:p>
                <a:pPr>
                  <a:buFont typeface="Arial" charset="0"/>
                  <a:buChar char="•"/>
                </a:pPr>
                <a:r>
                  <a:rPr lang="en-US" dirty="0"/>
                  <a:t>We additionally need to know/estimate the standard deviation of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endParaRPr lang="en-US" dirty="0"/>
              </a:p>
              <a:p>
                <a:pPr>
                  <a:buFont typeface="Arial" charset="0"/>
                  <a:buChar char="•"/>
                </a:pPr>
                <a:r>
                  <a:rPr lang="en-US" dirty="0"/>
                  <a:t> There are two ways mentioned in the book</a:t>
                </a:r>
              </a:p>
              <a:p>
                <a:pPr marL="562356" lvl="1" indent="-342900">
                  <a:buFont typeface="+mj-lt"/>
                  <a:buAutoNum type="arabicPeriod"/>
                </a:pPr>
                <a:r>
                  <a:rPr lang="en-US" dirty="0"/>
                  <a:t>Pooled SD</a:t>
                </a:r>
              </a:p>
              <a:p>
                <a:pPr marL="562356" lvl="1" indent="-342900">
                  <a:buFont typeface="+mj-lt"/>
                  <a:buAutoNum type="arabicPeriod"/>
                </a:pPr>
                <a:r>
                  <a:rPr lang="en-US" dirty="0"/>
                  <a:t>Welch’s SD </a:t>
                </a:r>
              </a:p>
              <a:p>
                <a:pPr>
                  <a:buFont typeface="Arial" charset="0"/>
                  <a:buChar char="•"/>
                </a:pPr>
                <a:r>
                  <a:rPr lang="en-US" dirty="0">
                    <a:latin typeface="Cambria Math" charset="0"/>
                  </a:rPr>
                  <a:t>To create the pooled SD, we need to assume that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𝜎</m:t>
                        </m:r>
                      </m:e>
                      <m:sub>
                        <m:r>
                          <a:rPr lang="en-US" b="0" i="1" smtClean="0">
                            <a:latin typeface="Cambria Math" charset="0"/>
                          </a:rPr>
                          <m:t>𝐼</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𝐸</m:t>
                        </m:r>
                      </m:sub>
                    </m:sSub>
                  </m:oMath>
                </a14:m>
                <a:endParaRPr lang="en-US" b="0" dirty="0">
                  <a:latin typeface="Cambria Math" charset="0"/>
                </a:endParaRPr>
              </a:p>
              <a:p>
                <a:pPr>
                  <a:buFont typeface="Arial" charset="0"/>
                  <a:buChar char="•"/>
                </a:pPr>
                <a:r>
                  <a:rPr lang="en-US" dirty="0">
                    <a:latin typeface="Cambria Math" charset="0"/>
                  </a:rPr>
                  <a:t>Then, we can form an estimate of this common standard deviation via</a:t>
                </a:r>
                <a:endParaRPr lang="en-US" b="0" dirty="0">
                  <a:latin typeface="Cambria Math" charset="0"/>
                </a:endParaRPr>
              </a:p>
              <a:p>
                <a:pPr>
                  <a:buFont typeface="Arial"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𝑝</m:t>
                        </m:r>
                      </m:sub>
                    </m:sSub>
                    <m:r>
                      <a:rPr lang="en-US" b="0" i="1" smtClean="0">
                        <a:latin typeface="Cambria Math" charset="0"/>
                      </a:rPr>
                      <m:t>=</m:t>
                    </m:r>
                    <m:rad>
                      <m:radPr>
                        <m:degHide m:val="on"/>
                        <m:ctrlPr>
                          <a:rPr lang="en-US" i="1">
                            <a:latin typeface="Cambria Math" panose="02040503050406030204" pitchFamily="18" charset="0"/>
                          </a:rPr>
                        </m:ctrlPr>
                      </m:radPr>
                      <m:deg/>
                      <m:e>
                        <m:f>
                          <m:fPr>
                            <m:ctrlPr>
                              <a:rPr lang="bg-BG" i="1">
                                <a:latin typeface="Cambria Math" panose="02040503050406030204" pitchFamily="18" charset="0"/>
                              </a:rPr>
                            </m:ctrlPr>
                          </m:fPr>
                          <m:num>
                            <m:r>
                              <a:rPr lang="en-US" b="0" i="1" smtClean="0">
                                <a:latin typeface="Cambria Math" charset="0"/>
                              </a:rPr>
                              <m:t>(</m:t>
                            </m:r>
                            <m:sSubSup>
                              <m:sSubSupPr>
                                <m:ctrlPr>
                                  <a:rPr lang="en-US" i="1">
                                    <a:latin typeface="Cambria Math" panose="02040503050406030204" pitchFamily="18" charset="0"/>
                                  </a:rPr>
                                </m:ctrlPr>
                              </m:sSubSupPr>
                              <m:e>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𝐼</m:t>
                                    </m:r>
                                  </m:sub>
                                </m:sSub>
                                <m:r>
                                  <a:rPr lang="en-US" b="0" i="1" smtClean="0">
                                    <a:latin typeface="Cambria Math" charset="0"/>
                                  </a:rPr>
                                  <m:t>−1) </m:t>
                                </m:r>
                                <m:r>
                                  <a:rPr lang="en-US" i="1">
                                    <a:latin typeface="Cambria Math" charset="0"/>
                                  </a:rPr>
                                  <m:t>𝑠</m:t>
                                </m:r>
                              </m:e>
                              <m:sub>
                                <m:r>
                                  <a:rPr lang="en-US" i="1">
                                    <a:latin typeface="Cambria Math" charset="0"/>
                                  </a:rPr>
                                  <m:t>𝐼</m:t>
                                </m:r>
                              </m:sub>
                              <m:sup>
                                <m:r>
                                  <a:rPr lang="en-US" i="1">
                                    <a:latin typeface="Cambria Math" charset="0"/>
                                  </a:rPr>
                                  <m:t>2</m:t>
                                </m:r>
                              </m:sup>
                            </m:sSubSup>
                            <m:r>
                              <a:rPr lang="en-US" b="0" i="1" smtClean="0">
                                <a:latin typeface="Cambria Math" charset="0"/>
                              </a:rPr>
                              <m:t>+ </m:t>
                            </m:r>
                            <m:r>
                              <a:rPr lang="en-US" i="1">
                                <a:latin typeface="Cambria Math" charset="0"/>
                              </a:rPr>
                              <m:t>(</m:t>
                            </m:r>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charset="0"/>
                                      </a:rPr>
                                      <m:t>𝑛</m:t>
                                    </m:r>
                                  </m:e>
                                  <m:sub>
                                    <m:r>
                                      <a:rPr lang="en-US" b="0" i="1" smtClean="0">
                                        <a:latin typeface="Cambria Math" charset="0"/>
                                      </a:rPr>
                                      <m:t>𝐸</m:t>
                                    </m:r>
                                  </m:sub>
                                </m:sSub>
                                <m:r>
                                  <a:rPr lang="en-US" i="1">
                                    <a:latin typeface="Cambria Math" charset="0"/>
                                  </a:rPr>
                                  <m:t>−1) </m:t>
                                </m:r>
                                <m:r>
                                  <a:rPr lang="en-US" i="1">
                                    <a:latin typeface="Cambria Math" charset="0"/>
                                  </a:rPr>
                                  <m:t>𝑠</m:t>
                                </m:r>
                              </m:e>
                              <m:sub>
                                <m:r>
                                  <a:rPr lang="en-US" b="0" i="1" smtClean="0">
                                    <a:latin typeface="Cambria Math" charset="0"/>
                                  </a:rPr>
                                  <m:t>𝐸</m:t>
                                </m:r>
                              </m:sub>
                              <m:sup>
                                <m:r>
                                  <a:rPr lang="en-US" i="1">
                                    <a:latin typeface="Cambria Math" charset="0"/>
                                  </a:rPr>
                                  <m:t>2</m:t>
                                </m:r>
                              </m:sup>
                            </m:sSub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𝐼</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𝑛</m:t>
                                </m:r>
                              </m:e>
                              <m:sub>
                                <m:r>
                                  <a:rPr lang="en-US" b="0" i="1" smtClean="0">
                                    <a:latin typeface="Cambria Math" charset="0"/>
                                  </a:rPr>
                                  <m:t>𝐸</m:t>
                                </m:r>
                              </m:sub>
                            </m:sSub>
                            <m:r>
                              <a:rPr lang="en-US" b="0" i="1" smtClean="0">
                                <a:latin typeface="Cambria Math" charset="0"/>
                              </a:rPr>
                              <m:t> −2</m:t>
                            </m:r>
                          </m:den>
                        </m:f>
                      </m:e>
                    </m:rad>
                  </m:oMath>
                </a14:m>
                <a:endParaRPr lang="en-US" b="0" i="1" dirty="0">
                  <a:latin typeface="Cambria Math" charset="0"/>
                </a:endParaRPr>
              </a:p>
              <a:p>
                <a:pPr>
                  <a:buFont typeface="Arial" charset="0"/>
                  <a:buChar char="•"/>
                </a:pPr>
                <a14:m>
                  <m:oMath xmlns:m="http://schemas.openxmlformats.org/officeDocument/2006/math">
                    <m:r>
                      <a:rPr lang="en-US" b="0" i="1" smtClean="0">
                        <a:latin typeface="Cambria Math" charset="0"/>
                      </a:rPr>
                      <m:t>𝑆𝐸</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rad>
                      <m:radPr>
                        <m:degHide m:val="on"/>
                        <m:ctrlPr>
                          <a:rPr lang="en-US" i="1" smtClean="0">
                            <a:latin typeface="Cambria Math" panose="02040503050406030204" pitchFamily="18" charset="0"/>
                          </a:rPr>
                        </m:ctrlPr>
                      </m:radPr>
                      <m:deg/>
                      <m:e>
                        <m:f>
                          <m:fPr>
                            <m:ctrlPr>
                              <a:rPr lang="bg-BG"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i="1" smtClean="0">
                                    <a:latin typeface="Cambria Math" charset="0"/>
                                    <a:ea typeface="Cambria Math" charset="0"/>
                                    <a:cs typeface="Cambria Math" charset="0"/>
                                  </a:rPr>
                                  <m:t>𝜎</m:t>
                                </m:r>
                              </m:e>
                              <m:sub>
                                <m:r>
                                  <a:rPr lang="en-US" b="0" i="1" smtClean="0">
                                    <a:latin typeface="Cambria Math" charset="0"/>
                                  </a:rPr>
                                  <m:t>𝐼</m:t>
                                </m:r>
                              </m:sub>
                              <m:sup>
                                <m:r>
                                  <a:rPr lang="en-US" b="0" i="1" smtClean="0">
                                    <a:latin typeface="Cambria Math" charset="0"/>
                                  </a:rPr>
                                  <m:t>2</m:t>
                                </m:r>
                              </m:sup>
                            </m:sSubSup>
                          </m:num>
                          <m:den>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𝐼</m:t>
                                </m:r>
                              </m:sub>
                            </m:sSub>
                          </m:den>
                        </m:f>
                        <m:r>
                          <a:rPr lang="en-US" b="0" i="1" smtClean="0">
                            <a:latin typeface="Cambria Math" charset="0"/>
                          </a:rPr>
                          <m:t>+</m:t>
                        </m:r>
                        <m:f>
                          <m:fPr>
                            <m:ctrlPr>
                              <a:rPr lang="bg-BG"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charset="0"/>
                                    <a:ea typeface="Cambria Math" charset="0"/>
                                    <a:cs typeface="Cambria Math" charset="0"/>
                                  </a:rPr>
                                  <m:t>𝜎</m:t>
                                </m:r>
                              </m:e>
                              <m:sub>
                                <m:r>
                                  <a:rPr lang="en-US" b="0" i="1" smtClean="0">
                                    <a:latin typeface="Cambria Math" charset="0"/>
                                  </a:rPr>
                                  <m:t>𝐸</m:t>
                                </m:r>
                              </m:sub>
                              <m:sup>
                                <m:r>
                                  <a:rPr lang="en-US" b="0" i="1" smtClean="0">
                                    <a:latin typeface="Cambria Math" charset="0"/>
                                  </a:rPr>
                                  <m:t>2</m:t>
                                </m:r>
                              </m:sup>
                            </m:sSubSup>
                          </m:num>
                          <m:den>
                            <m:sSub>
                              <m:sSubPr>
                                <m:ctrlPr>
                                  <a:rPr lang="en-US" b="0"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𝐸</m:t>
                                </m:r>
                              </m:sub>
                            </m:sSub>
                          </m:den>
                        </m:f>
                      </m:e>
                    </m:rad>
                    <m:r>
                      <a:rPr lang="en-US" b="0" i="1" smtClean="0">
                        <a:latin typeface="Cambria Math" charset="0"/>
                      </a:rPr>
                      <m:t>  </m:t>
                    </m:r>
                  </m:oMath>
                </a14:m>
                <a:endParaRPr lang="en-US" b="0" dirty="0"/>
              </a:p>
              <a:p>
                <a:pPr>
                  <a:buFont typeface="Arial" charset="0"/>
                  <a:buChar char="•"/>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rPr>
                          <m:t>𝐼</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𝐸</m:t>
                        </m:r>
                      </m:sub>
                    </m:sSub>
                  </m:oMath>
                </a14:m>
                <a:r>
                  <a:rPr lang="en-US" dirty="0"/>
                  <a:t> and can be estimated by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𝑝</m:t>
                        </m:r>
                      </m:sub>
                    </m:sSub>
                  </m:oMath>
                </a14:m>
                <a:r>
                  <a:rPr lang="en-US" dirty="0"/>
                  <a:t>, then </a:t>
                </a:r>
                <a14:m>
                  <m:oMath xmlns:m="http://schemas.openxmlformats.org/officeDocument/2006/math">
                    <m:r>
                      <a:rPr lang="en-US" i="1">
                        <a:latin typeface="Cambria Math" charset="0"/>
                      </a:rPr>
                      <m:t>𝑆</m:t>
                    </m:r>
                    <m:r>
                      <a:rPr lang="en-US" b="0" i="1" smtClean="0">
                        <a:latin typeface="Cambria Math" charset="0"/>
                      </a:rPr>
                      <m:t>𝐸</m:t>
                    </m:r>
                    <m:r>
                      <a:rPr lang="en-US" i="1">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𝑝</m:t>
                        </m:r>
                      </m:sub>
                    </m:sSub>
                    <m:rad>
                      <m:radPr>
                        <m:degHide m:val="on"/>
                        <m:ctrlPr>
                          <a:rPr lang="en-US" i="1">
                            <a:latin typeface="Cambria Math" panose="02040503050406030204" pitchFamily="18" charset="0"/>
                          </a:rPr>
                        </m:ctrlPr>
                      </m:radPr>
                      <m:deg/>
                      <m:e>
                        <m:f>
                          <m:fPr>
                            <m:ctrlPr>
                              <a:rPr lang="bg-BG" i="1">
                                <a:latin typeface="Cambria Math" panose="02040503050406030204" pitchFamily="18" charset="0"/>
                              </a:rPr>
                            </m:ctrlPr>
                          </m:fPr>
                          <m:num>
                            <m:r>
                              <a:rPr lang="en-US" i="1" smtClean="0">
                                <a:latin typeface="Cambria Math"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𝐼</m:t>
                                </m:r>
                              </m:sub>
                            </m:sSub>
                          </m:den>
                        </m:f>
                        <m:r>
                          <a:rPr lang="en-US" i="1">
                            <a:latin typeface="Cambria Math" charset="0"/>
                          </a:rPr>
                          <m:t>+</m:t>
                        </m:r>
                        <m:f>
                          <m:fPr>
                            <m:ctrlPr>
                              <a:rPr lang="bg-BG" i="1">
                                <a:latin typeface="Cambria Math" panose="02040503050406030204" pitchFamily="18" charset="0"/>
                              </a:rPr>
                            </m:ctrlPr>
                          </m:fPr>
                          <m:num>
                            <m:r>
                              <a:rPr lang="en-US" i="1" smtClean="0">
                                <a:latin typeface="Cambria Math"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𝐸</m:t>
                                </m:r>
                              </m:sub>
                            </m:sSub>
                          </m:den>
                        </m:f>
                      </m:e>
                    </m:ra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89577" y="3472978"/>
                <a:ext cx="6964846" cy="3265486"/>
              </a:xfrm>
              <a:blipFill>
                <a:blip r:embed="rId2"/>
                <a:stretch>
                  <a:fillRect l="-182" t="-1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138350" y="1547667"/>
                <a:ext cx="1808252"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mean: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𝐼</m:t>
                        </m:r>
                      </m:sub>
                    </m:sSub>
                  </m:oMath>
                </a14:m>
                <a:endParaRPr lang="en-US" sz="135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138350" y="1547667"/>
                <a:ext cx="1808252" cy="300082"/>
              </a:xfrm>
              <a:prstGeom prst="rect">
                <a:avLst/>
              </a:prstGeom>
              <a:blipFill>
                <a:blip r:embed="rId3"/>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138352" y="2402617"/>
                <a:ext cx="1839606"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mean: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𝐸</m:t>
                        </m:r>
                      </m:sub>
                    </m:sSub>
                  </m:oMath>
                </a14:m>
                <a:endParaRPr lang="en-US" sz="135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138352" y="2402617"/>
                <a:ext cx="1839606" cy="300082"/>
              </a:xfrm>
              <a:prstGeom prst="rect">
                <a:avLst/>
              </a:prstGeom>
              <a:blipFill>
                <a:blip r:embed="rId4"/>
                <a:stretch>
                  <a:fillRect b="-16000"/>
                </a:stretch>
              </a:blipFill>
            </p:spPr>
            <p:txBody>
              <a:bodyPr/>
              <a:lstStyle/>
              <a:p>
                <a:r>
                  <a:rPr lang="en-US">
                    <a:noFill/>
                  </a:rPr>
                  <a:t> </a:t>
                </a:r>
              </a:p>
            </p:txBody>
          </p:sp>
        </mc:Fallback>
      </mc:AlternateContent>
      <p:grpSp>
        <p:nvGrpSpPr>
          <p:cNvPr id="8" name="Group 7"/>
          <p:cNvGrpSpPr/>
          <p:nvPr/>
        </p:nvGrpSpPr>
        <p:grpSpPr>
          <a:xfrm>
            <a:off x="628650" y="1403527"/>
            <a:ext cx="5429241" cy="1907134"/>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92388"/>
            </a:xfrm>
            <a:prstGeom prst="rect">
              <a:avLst/>
            </a:prstGeom>
            <a:solidFill>
              <a:schemeClr val="bg1"/>
            </a:solidFill>
          </p:spPr>
          <p:txBody>
            <a:bodyPr wrap="square" rtlCol="0">
              <a:spAutoFit/>
            </a:bodyPr>
            <a:lstStyle/>
            <a:p>
              <a:r>
                <a:rPr lang="en-US" sz="825" dirty="0">
                  <a:solidFill>
                    <a:prstClr val="black"/>
                  </a:solidFill>
                </a:rPr>
                <a:t>E</a:t>
              </a:r>
            </a:p>
          </p:txBody>
        </p:sp>
        <p:sp>
          <p:nvSpPr>
            <p:cNvPr id="11" name="TextBox 10"/>
            <p:cNvSpPr txBox="1"/>
            <p:nvPr/>
          </p:nvSpPr>
          <p:spPr>
            <a:xfrm>
              <a:off x="5006052" y="2133790"/>
              <a:ext cx="104172" cy="292388"/>
            </a:xfrm>
            <a:prstGeom prst="rect">
              <a:avLst/>
            </a:prstGeom>
            <a:solidFill>
              <a:schemeClr val="bg1"/>
            </a:solidFill>
          </p:spPr>
          <p:txBody>
            <a:bodyPr wrap="square" rtlCol="0">
              <a:spAutoFit/>
            </a:bodyPr>
            <a:lstStyle/>
            <a:p>
              <a:r>
                <a:rPr lang="en-US" sz="825" dirty="0">
                  <a:solidFill>
                    <a:prstClr val="black"/>
                  </a:solidFill>
                </a:rPr>
                <a:t>I</a:t>
              </a:r>
            </a:p>
          </p:txBody>
        </p:sp>
      </p:grpSp>
      <mc:AlternateContent xmlns:mc="http://schemas.openxmlformats.org/markup-compatibility/2006" xmlns:a14="http://schemas.microsoft.com/office/drawing/2010/main">
        <mc:Choice Requires="a14">
          <p:sp>
            <p:nvSpPr>
              <p:cNvPr id="13" name="TextBox 12"/>
              <p:cNvSpPr txBox="1"/>
              <p:nvPr/>
            </p:nvSpPr>
            <p:spPr>
              <a:xfrm>
                <a:off x="6138352" y="1702874"/>
                <a:ext cx="1562351"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sd: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𝐼</m:t>
                        </m:r>
                      </m:sub>
                    </m:sSub>
                  </m:oMath>
                </a14:m>
                <a:endParaRPr lang="en-US" sz="1350"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138352" y="1702874"/>
                <a:ext cx="1562351" cy="300082"/>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138352" y="2564934"/>
                <a:ext cx="1593706"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sd: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𝐸</m:t>
                        </m:r>
                      </m:sub>
                    </m:sSub>
                  </m:oMath>
                </a14:m>
                <a:endParaRPr lang="en-US" sz="1350"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138352" y="2564934"/>
                <a:ext cx="1593706" cy="300082"/>
              </a:xfrm>
              <a:prstGeom prst="rect">
                <a:avLst/>
              </a:prstGeom>
              <a:blipFill>
                <a:blip r:embed="rId7"/>
                <a:stretch>
                  <a:fillRect b="-16000"/>
                </a:stretch>
              </a:blipFill>
            </p:spPr>
            <p:txBody>
              <a:bodyPr/>
              <a:lstStyle/>
              <a:p>
                <a:r>
                  <a:rPr lang="en-US">
                    <a:noFill/>
                  </a:rPr>
                  <a:t> </a:t>
                </a:r>
              </a:p>
            </p:txBody>
          </p:sp>
        </mc:Fallback>
      </mc:AlternateContent>
      <p:sp>
        <p:nvSpPr>
          <p:cNvPr id="7" name="TextBox 6"/>
          <p:cNvSpPr txBox="1"/>
          <p:nvPr/>
        </p:nvSpPr>
        <p:spPr>
          <a:xfrm>
            <a:off x="6668737" y="3989612"/>
            <a:ext cx="1810277" cy="507831"/>
          </a:xfrm>
          <a:prstGeom prst="rect">
            <a:avLst/>
          </a:prstGeom>
          <a:noFill/>
        </p:spPr>
        <p:txBody>
          <a:bodyPr wrap="square" rtlCol="0">
            <a:spAutoFit/>
          </a:bodyPr>
          <a:lstStyle/>
          <a:p>
            <a:r>
              <a:rPr lang="en-US" sz="1350" dirty="0">
                <a:solidFill>
                  <a:srgbClr val="FF0000"/>
                </a:solidFill>
              </a:rPr>
              <a:t>What if this assumption isn’t true?</a:t>
            </a:r>
          </a:p>
        </p:txBody>
      </p:sp>
    </p:spTree>
    <p:extLst>
      <p:ext uri="{BB962C8B-B14F-4D97-AF65-F5344CB8AC3E}">
        <p14:creationId xmlns:p14="http://schemas.microsoft.com/office/powerpoint/2010/main" val="397061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Welch’s t-Test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408" y="1534317"/>
                <a:ext cx="8373110" cy="3772535"/>
              </a:xfrm>
            </p:spPr>
            <p:txBody>
              <a:bodyPr>
                <a:normAutofit/>
              </a:bodyPr>
              <a:lstStyle/>
              <a:p>
                <a:r>
                  <a:rPr lang="en-US" sz="2000" dirty="0"/>
                  <a:t>The only differences between Welch’s t-Test and the ”pooled” t-test are:</a:t>
                </a:r>
              </a:p>
              <a:p>
                <a:pPr>
                  <a:buFont typeface="Arial" charset="0"/>
                  <a:buChar char="•"/>
                </a:pPr>
                <a:r>
                  <a:rPr lang="en-US" sz="2000" dirty="0"/>
                  <a:t> The standard error: </a:t>
                </a: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a:t>
                </a:r>
              </a:p>
              <a:p>
                <a:pPr marL="0" indent="0">
                  <a:buNone/>
                </a:pP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 </a:t>
                </a:r>
                <a14:m>
                  <m:oMath xmlns:m="http://schemas.openxmlformats.org/officeDocument/2006/math">
                    <m:r>
                      <a:rPr lang="en-US" sz="2000">
                        <a:latin typeface="Cambria Math" panose="02040503050406030204" pitchFamily="18" charset="0"/>
                      </a:rPr>
                      <m:t>=</m:t>
                    </m:r>
                    <m:rad>
                      <m:radPr>
                        <m:degHide m:val="on"/>
                        <m:ctrlPr>
                          <a:rPr lang="bg-BG" sz="2000" i="1">
                            <a:latin typeface="Cambria Math" panose="02040503050406030204" pitchFamily="18" charset="0"/>
                          </a:rPr>
                        </m:ctrlPr>
                      </m:radPr>
                      <m:deg/>
                      <m:e>
                        <m:f>
                          <m:fPr>
                            <m:ctrlPr>
                              <a:rPr lang="bg-BG" sz="2000" i="1">
                                <a:latin typeface="Cambria Math" panose="02040503050406030204" pitchFamily="18" charset="0"/>
                              </a:rPr>
                            </m:ctrlPr>
                          </m:fPr>
                          <m:num>
                            <m:sSup>
                              <m:sSupPr>
                                <m:ctrlPr>
                                  <a:rPr lang="bg-BG"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e>
                              <m:sup>
                                <m:r>
                                  <a:rPr lang="en-US" sz="2000" i="1">
                                    <a:latin typeface="Cambria Math" panose="02040503050406030204" pitchFamily="18" charset="0"/>
                                  </a:rPr>
                                  <m:t>2</m:t>
                                </m:r>
                              </m:sup>
                            </m:sSup>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panose="02040503050406030204" pitchFamily="18" charset="0"/>
                              </a:rPr>
                            </m:ctrlPr>
                          </m:fPr>
                          <m:num>
                            <m:sSup>
                              <m:sSupPr>
                                <m:ctrlPr>
                                  <a:rPr lang="bg-BG"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e>
                              <m:sup>
                                <m:r>
                                  <a:rPr lang="en-US" sz="2000" i="1">
                                    <a:latin typeface="Cambria Math" panose="02040503050406030204" pitchFamily="18" charset="0"/>
                                  </a:rPr>
                                  <m:t>2</m:t>
                                </m:r>
                              </m:sup>
                            </m:sSup>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2</m:t>
                                </m:r>
                              </m:sub>
                            </m:sSub>
                          </m:den>
                        </m:f>
                      </m:e>
                    </m:ra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rad>
                      <m:radPr>
                        <m:degHide m:val="on"/>
                        <m:ctrlPr>
                          <a:rPr lang="bg-BG" sz="2000" i="1">
                            <a:latin typeface="Cambria Math" panose="02040503050406030204" pitchFamily="18" charset="0"/>
                          </a:rPr>
                        </m:ctrlPr>
                      </m:radPr>
                      <m:deg/>
                      <m:e>
                        <m:f>
                          <m:fPr>
                            <m:ctrlPr>
                              <a:rPr lang="bg-BG"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2</m:t>
                                </m:r>
                              </m:sub>
                            </m:sSub>
                          </m:den>
                        </m:f>
                      </m:e>
                    </m:rad>
                    <m:r>
                      <a:rPr lang="en-US" sz="2000" i="1">
                        <a:latin typeface="Cambria Math" panose="02040503050406030204" pitchFamily="18" charset="0"/>
                      </a:rPr>
                      <m:t> </m:t>
                    </m:r>
                  </m:oMath>
                </a14:m>
                <a:r>
                  <a:rPr lang="en-US" sz="2000" dirty="0"/>
                  <a:t>   (Pooled SD) (Assumes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oMath>
                </a14:m>
                <a:r>
                  <a:rPr lang="en-US" sz="2000" dirty="0"/>
                  <a:t>=</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oMath>
                </a14:m>
                <a:r>
                  <a:rPr lang="en-US" sz="2000" dirty="0"/>
                  <a:t>)</a:t>
                </a:r>
              </a:p>
              <a:p>
                <a:pPr marL="0" indent="0">
                  <a:buNone/>
                </a:pPr>
                <a:endParaRPr lang="en-US" sz="2000" dirty="0"/>
              </a:p>
              <a:p>
                <a:pPr marL="0" indent="0">
                  <a:buNone/>
                </a:pP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acc>
                          <m:accPr>
                            <m:chr m:val="̅"/>
                            <m:ctrlPr>
                              <a:rPr lang="en-US" sz="2000" i="1">
                                <a:latin typeface="Cambria Math" panose="02040503050406030204" pitchFamily="18" charset="0"/>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 </a:t>
                </a:r>
                <a14:m>
                  <m:oMath xmlns:m="http://schemas.openxmlformats.org/officeDocument/2006/math">
                    <m:r>
                      <a:rPr lang="en-US" sz="2000">
                        <a:latin typeface="Cambria Math" panose="02040503050406030204" pitchFamily="18" charset="0"/>
                      </a:rPr>
                      <m:t>=</m:t>
                    </m:r>
                    <m:rad>
                      <m:radPr>
                        <m:degHide m:val="on"/>
                        <m:ctrlPr>
                          <a:rPr lang="bg-BG" sz="2000" i="1">
                            <a:latin typeface="Cambria Math" panose="02040503050406030204" pitchFamily="18" charset="0"/>
                          </a:rPr>
                        </m:ctrlPr>
                      </m:radPr>
                      <m:deg/>
                      <m:e>
                        <m:f>
                          <m:fPr>
                            <m:ctrlPr>
                              <a:rPr lang="bg-BG"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num>
                          <m:den>
                            <m:sSub>
                              <m:sSubPr>
                                <m:ctrlPr>
                                  <a:rPr lang="en-US" sz="2000" i="1">
                                    <a:latin typeface="Cambria Math" panose="02040503050406030204" pitchFamily="18" charset="0"/>
                                  </a:rPr>
                                </m:ctrlPr>
                              </m:sSubPr>
                              <m:e>
                                <m:r>
                                  <a:rPr lang="en-US" sz="2000" i="1">
                                    <a:latin typeface="Cambria Math" charset="0"/>
                                  </a:rPr>
                                  <m:t>𝑛</m:t>
                                </m:r>
                              </m:e>
                              <m:sub>
                                <m:r>
                                  <a:rPr lang="en-US" sz="2000" i="1">
                                    <a:latin typeface="Cambria Math" panose="02040503050406030204" pitchFamily="18" charset="0"/>
                                  </a:rPr>
                                  <m:t>2</m:t>
                                </m:r>
                              </m:sub>
                            </m:sSub>
                          </m:den>
                        </m:f>
                      </m:e>
                    </m:rad>
                  </m:oMath>
                </a14:m>
                <a:r>
                  <a:rPr lang="en-US" sz="2000" dirty="0"/>
                  <a:t>  (U</a:t>
                </a:r>
                <a14:m>
                  <m:oMath xmlns:m="http://schemas.openxmlformats.org/officeDocument/2006/math">
                    <m:r>
                      <m:rPr>
                        <m:sty m:val="p"/>
                      </m:rPr>
                      <a:rPr lang="en-US" sz="2000">
                        <a:latin typeface="Cambria Math" panose="02040503050406030204" pitchFamily="18" charset="0"/>
                      </a:rPr>
                      <m:t>sed</m:t>
                    </m:r>
                    <m:r>
                      <a:rPr lang="en-US" sz="2000">
                        <a:latin typeface="Cambria Math" panose="02040503050406030204" pitchFamily="18" charset="0"/>
                      </a:rPr>
                      <m:t> </m:t>
                    </m:r>
                    <m:r>
                      <m:rPr>
                        <m:sty m:val="p"/>
                      </m:rPr>
                      <a:rPr lang="en-US" sz="2000">
                        <a:latin typeface="Cambria Math" panose="02040503050406030204" pitchFamily="18" charset="0"/>
                      </a:rPr>
                      <m:t>when</m:t>
                    </m:r>
                    <m:r>
                      <a:rPr lang="en-US" sz="2000">
                        <a:latin typeface="Cambria Math" panose="02040503050406030204" pitchFamily="18" charset="0"/>
                      </a:rPr>
                      <m:t> </m:t>
                    </m:r>
                    <m:r>
                      <m:rPr>
                        <m:sty m:val="p"/>
                      </m:rPr>
                      <a:rPr lang="en-US" sz="2000">
                        <a:latin typeface="Cambria Math" panose="02040503050406030204" pitchFamily="18" charset="0"/>
                      </a:rPr>
                      <m:t>we</m:t>
                    </m:r>
                    <m:r>
                      <a:rPr lang="en-US" sz="2000">
                        <a:latin typeface="Cambria Math" panose="02040503050406030204" pitchFamily="18" charset="0"/>
                      </a:rPr>
                      <m:t> </m:t>
                    </m:r>
                    <m:r>
                      <a:rPr lang="en-US" sz="2000" b="1" i="1">
                        <a:latin typeface="Cambria Math" panose="02040503050406030204" pitchFamily="18" charset="0"/>
                      </a:rPr>
                      <m:t>𝒄𝒂𝒏𝒏𝒐𝒕</m:t>
                    </m:r>
                    <m:r>
                      <a:rPr lang="en-US" sz="2000">
                        <a:latin typeface="Cambria Math" panose="02040503050406030204" pitchFamily="18" charset="0"/>
                      </a:rPr>
                      <m:t> </m:t>
                    </m:r>
                    <m:r>
                      <m:rPr>
                        <m:sty m:val="p"/>
                      </m:rPr>
                      <a:rPr lang="en-US" sz="2000">
                        <a:latin typeface="Cambria Math" panose="02040503050406030204" pitchFamily="18" charset="0"/>
                      </a:rPr>
                      <m:t>assume</m:t>
                    </m:r>
                    <m:r>
                      <a:rPr lang="en-US" sz="200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oMath>
                </a14:m>
                <a:r>
                  <a:rPr lang="en-US" sz="2000" dirty="0"/>
                  <a:t>=</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oMath>
                </a14:m>
                <a:r>
                  <a:rPr lang="en-US" sz="2000" dirty="0"/>
                  <a:t>)</a:t>
                </a:r>
              </a:p>
              <a:p>
                <a:pPr marL="0" indent="0">
                  <a:buNone/>
                </a:pPr>
                <a:endParaRPr lang="en-US" sz="2000" dirty="0"/>
              </a:p>
              <a:p>
                <a:pPr marL="0" indent="0">
                  <a:buNone/>
                </a:pPr>
                <a:r>
                  <a:rPr lang="en-US" sz="2000" dirty="0"/>
                  <a:t>The degrees of freedom (Satterthwaite Approximation)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408" y="1534317"/>
                <a:ext cx="8373110" cy="3772535"/>
              </a:xfrm>
              <a:blipFill>
                <a:blip r:embed="rId2"/>
                <a:stretch>
                  <a:fillRect l="-758" t="-167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95408" y="5306852"/>
            <a:ext cx="7953183" cy="1449548"/>
          </a:xfrm>
          <a:prstGeom prst="rect">
            <a:avLst/>
          </a:prstGeom>
        </p:spPr>
      </p:pic>
    </p:spTree>
    <p:extLst>
      <p:ext uri="{BB962C8B-B14F-4D97-AF65-F5344CB8AC3E}">
        <p14:creationId xmlns:p14="http://schemas.microsoft.com/office/powerpoint/2010/main" val="1187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Hypothesis:</a:t>
            </a:r>
            <a:br>
              <a:rPr lang="en-US" dirty="0"/>
            </a:br>
            <a:r>
              <a:rPr lang="en-US" dirty="0"/>
              <a:t>Welch’s t-Tools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1" y="2458535"/>
            <a:ext cx="3023000" cy="606239"/>
          </a:xfrm>
        </p:spPr>
      </p:pic>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36</a:t>
            </a:fld>
            <a:endParaRPr lang="en-US" altLang="en-US" dirty="0"/>
          </a:p>
        </p:txBody>
      </p:sp>
      <mc:AlternateContent xmlns:mc="http://schemas.openxmlformats.org/markup-compatibility/2006" xmlns:a14="http://schemas.microsoft.com/office/drawing/2010/main">
        <mc:Choice Requires="a14">
          <p:sp>
            <p:nvSpPr>
              <p:cNvPr id="10" name="TextBox 9"/>
              <p:cNvSpPr txBox="1"/>
              <p:nvPr/>
            </p:nvSpPr>
            <p:spPr>
              <a:xfrm>
                <a:off x="220134" y="4691587"/>
                <a:ext cx="7780867" cy="715581"/>
              </a:xfrm>
              <a:prstGeom prst="rect">
                <a:avLst/>
              </a:prstGeom>
              <a:noFill/>
            </p:spPr>
            <p:txBody>
              <a:bodyPr wrap="square" rtlCol="0">
                <a:spAutoFit/>
              </a:bodyPr>
              <a:lstStyle/>
              <a:p>
                <a:pPr algn="just"/>
                <a:r>
                  <a:rPr lang="en-US" sz="1350" dirty="0">
                    <a:solidFill>
                      <a:prstClr val="black"/>
                    </a:solidFill>
                  </a:rPr>
                  <a:t>This experiment provides strong evidence that the intrinsic rather than extrinsic motivation is associated with a higher scoring poem (p-value = 0.0056 from a two-sample t-test).  The estimated treatment effect is 4.14 pts. (95% confidence interval for the treatment effect is </a:t>
                </a:r>
                <a14:m>
                  <m:oMath xmlns:m="http://schemas.openxmlformats.org/officeDocument/2006/math">
                    <m:d>
                      <m:dPr>
                        <m:begChr m:val="["/>
                        <m:endChr m:val="]"/>
                        <m:ctrlPr>
                          <a:rPr lang="en-US" sz="1350" i="1">
                            <a:solidFill>
                              <a:prstClr val="black"/>
                            </a:solidFill>
                            <a:latin typeface="Cambria Math" panose="02040503050406030204" pitchFamily="18" charset="0"/>
                            <a:ea typeface="Cambria Math" charset="0"/>
                            <a:cs typeface="Cambria Math" charset="0"/>
                          </a:rPr>
                        </m:ctrlPr>
                      </m:dPr>
                      <m:e>
                        <m:r>
                          <a:rPr lang="en-US" sz="1350" i="1">
                            <a:solidFill>
                              <a:prstClr val="black"/>
                            </a:solidFill>
                            <a:latin typeface="Cambria Math" charset="0"/>
                            <a:ea typeface="Cambria Math" charset="0"/>
                            <a:cs typeface="Cambria Math" charset="0"/>
                          </a:rPr>
                          <m:t>1.28, 7.01</m:t>
                        </m:r>
                      </m:e>
                    </m:d>
                  </m:oMath>
                </a14:m>
                <a:r>
                  <a:rPr lang="en-US" sz="1350" dirty="0">
                    <a:solidFill>
                      <a:prstClr val="black"/>
                    </a:solidFill>
                  </a:rPr>
                  <a:t> pts on a 40 pt. scale.)</a:t>
                </a:r>
              </a:p>
            </p:txBody>
          </p:sp>
        </mc:Choice>
        <mc:Fallback xmlns="">
          <p:sp>
            <p:nvSpPr>
              <p:cNvPr id="10" name="TextBox 9"/>
              <p:cNvSpPr txBox="1">
                <a:spLocks noRot="1" noChangeAspect="1" noMove="1" noResize="1" noEditPoints="1" noAdjustHandles="1" noChangeArrowheads="1" noChangeShapeType="1" noTextEdit="1"/>
              </p:cNvSpPr>
              <p:nvPr/>
            </p:nvSpPr>
            <p:spPr>
              <a:xfrm>
                <a:off x="220134" y="4691587"/>
                <a:ext cx="7780867" cy="715581"/>
              </a:xfrm>
              <a:prstGeom prst="rect">
                <a:avLst/>
              </a:prstGeom>
              <a:blipFill>
                <a:blip r:embed="rId3"/>
                <a:stretch>
                  <a:fillRect r="-163" b="-6897"/>
                </a:stretch>
              </a:blipFill>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155" y="2305843"/>
            <a:ext cx="3650846" cy="2415656"/>
          </a:xfrm>
          <a:prstGeom prst="rect">
            <a:avLst/>
          </a:prstGeom>
        </p:spPr>
      </p:pic>
      <p:sp>
        <p:nvSpPr>
          <p:cNvPr id="12" name="Frame 11"/>
          <p:cNvSpPr/>
          <p:nvPr/>
        </p:nvSpPr>
        <p:spPr>
          <a:xfrm>
            <a:off x="6573644" y="4512063"/>
            <a:ext cx="662513" cy="1947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p:sp>
        <p:nvSpPr>
          <p:cNvPr id="9" name="Frame 8"/>
          <p:cNvSpPr/>
          <p:nvPr/>
        </p:nvSpPr>
        <p:spPr>
          <a:xfrm>
            <a:off x="4508269" y="3933533"/>
            <a:ext cx="2235431" cy="15529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mc:AlternateContent xmlns:mc="http://schemas.openxmlformats.org/markup-compatibility/2006" xmlns:a14="http://schemas.microsoft.com/office/drawing/2010/main">
        <mc:Choice Requires="a14">
          <p:sp>
            <p:nvSpPr>
              <p:cNvPr id="3" name="TextBox 2"/>
              <p:cNvSpPr txBox="1"/>
              <p:nvPr/>
            </p:nvSpPr>
            <p:spPr>
              <a:xfrm>
                <a:off x="537633" y="3168651"/>
                <a:ext cx="3636434" cy="1546577"/>
              </a:xfrm>
              <a:prstGeom prst="rect">
                <a:avLst/>
              </a:prstGeom>
              <a:noFill/>
            </p:spPr>
            <p:txBody>
              <a:bodyPr wrap="square" rtlCol="0">
                <a:spAutoFit/>
              </a:bodyPr>
              <a:lstStyle/>
              <a:p>
                <a:r>
                  <a:rPr lang="en-US" sz="1350" dirty="0">
                    <a:solidFill>
                      <a:prstClr val="black"/>
                    </a:solidFill>
                  </a:rPr>
                  <a:t>H</a:t>
                </a:r>
                <a:r>
                  <a:rPr lang="en-US" sz="1350" baseline="-25000" dirty="0">
                    <a:solidFill>
                      <a:prstClr val="black"/>
                    </a:solidFill>
                  </a:rPr>
                  <a:t>0</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endParaRPr>
              </a:p>
              <a:p>
                <a:r>
                  <a:rPr lang="en-US" sz="1350" dirty="0">
                    <a:solidFill>
                      <a:prstClr val="black"/>
                    </a:solidFill>
                  </a:rPr>
                  <a:t>H</a:t>
                </a:r>
                <a:r>
                  <a:rPr lang="en-US" sz="1350" baseline="-25000" dirty="0">
                    <a:solidFill>
                      <a:prstClr val="black"/>
                    </a:solidFill>
                  </a:rPr>
                  <a:t>a</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ea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endParaRPr>
              </a:p>
              <a:p>
                <a:endParaRPr lang="en-US" sz="1350" dirty="0">
                  <a:solidFill>
                    <a:prstClr val="black"/>
                  </a:solidFill>
                </a:endParaRPr>
              </a:p>
              <a:p>
                <a:r>
                  <a:rPr lang="en-US" sz="1350" dirty="0">
                    <a:solidFill>
                      <a:prstClr val="black"/>
                    </a:solidFill>
                  </a:rPr>
                  <a:t>Critical value (Two Sided):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rPr>
                  <a:t>t</a:t>
                </a:r>
                <a:r>
                  <a:rPr lang="en-US" sz="1350" baseline="-25000" dirty="0">
                    <a:solidFill>
                      <a:prstClr val="black"/>
                    </a:solidFill>
                  </a:rPr>
                  <a:t>0.025, 43.108</a:t>
                </a:r>
                <a:r>
                  <a:rPr lang="en-US" sz="1350" dirty="0">
                    <a:solidFill>
                      <a:prstClr val="black"/>
                    </a:solidFill>
                  </a:rPr>
                  <a:t>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rPr>
                  <a:t>2.017</a:t>
                </a:r>
              </a:p>
              <a:p>
                <a:r>
                  <a:rPr lang="en-US" sz="1350" dirty="0">
                    <a:solidFill>
                      <a:prstClr val="black"/>
                    </a:solidFill>
                  </a:rPr>
                  <a:t>Test Statistic: t</a:t>
                </a:r>
                <a:r>
                  <a:rPr lang="en-US" sz="1350" baseline="-25000" dirty="0">
                    <a:solidFill>
                      <a:prstClr val="black"/>
                    </a:solidFill>
                  </a:rPr>
                  <a:t>stat</a:t>
                </a:r>
                <a:r>
                  <a:rPr lang="en-US" sz="1350" dirty="0">
                    <a:solidFill>
                      <a:prstClr val="black"/>
                    </a:solidFill>
                  </a:rPr>
                  <a:t> = 2.92</a:t>
                </a:r>
              </a:p>
              <a:p>
                <a:r>
                  <a:rPr lang="en-US" sz="1350" dirty="0">
                    <a:solidFill>
                      <a:prstClr val="black"/>
                    </a:solidFill>
                  </a:rPr>
                  <a:t>P-value = 0.0056</a:t>
                </a:r>
              </a:p>
              <a:p>
                <a:r>
                  <a:rPr lang="en-US" sz="1350" dirty="0">
                    <a:solidFill>
                      <a:prstClr val="black"/>
                    </a:solidFill>
                  </a:rPr>
                  <a:t>Reject H</a:t>
                </a:r>
                <a:r>
                  <a:rPr lang="en-US" sz="1350" baseline="-25000" dirty="0">
                    <a:solidFill>
                      <a:prstClr val="black"/>
                    </a:solidFill>
                  </a:rPr>
                  <a:t>0</a:t>
                </a:r>
              </a:p>
            </p:txBody>
          </p:sp>
        </mc:Choice>
        <mc:Fallback xmlns="">
          <p:sp>
            <p:nvSpPr>
              <p:cNvPr id="3" name="TextBox 2"/>
              <p:cNvSpPr txBox="1">
                <a:spLocks noRot="1" noChangeAspect="1" noMove="1" noResize="1" noEditPoints="1" noAdjustHandles="1" noChangeArrowheads="1" noChangeShapeType="1" noTextEdit="1"/>
              </p:cNvSpPr>
              <p:nvPr/>
            </p:nvSpPr>
            <p:spPr>
              <a:xfrm>
                <a:off x="537633" y="3168651"/>
                <a:ext cx="3636434" cy="1546577"/>
              </a:xfrm>
              <a:prstGeom prst="rect">
                <a:avLst/>
              </a:prstGeom>
              <a:blipFill>
                <a:blip r:embed="rId5"/>
                <a:stretch>
                  <a:fillRect t="-820" b="-327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457E5C6-2F8C-4E88-9203-B616FDEEE9DF}"/>
              </a:ext>
            </a:extLst>
          </p:cNvPr>
          <p:cNvSpPr txBox="1"/>
          <p:nvPr/>
        </p:nvSpPr>
        <p:spPr>
          <a:xfrm>
            <a:off x="398721" y="5377358"/>
            <a:ext cx="5613991" cy="346249"/>
          </a:xfrm>
          <a:prstGeom prst="rect">
            <a:avLst/>
          </a:prstGeom>
          <a:noFill/>
        </p:spPr>
        <p:txBody>
          <a:bodyPr wrap="square" rtlCol="0">
            <a:spAutoFit/>
          </a:bodyPr>
          <a:lstStyle/>
          <a:p>
            <a:r>
              <a:rPr lang="en-US" sz="825" dirty="0"/>
              <a:t>In R: t.test(Score~Treatment_S, data = Creativity, var.equal=FALSE) </a:t>
            </a:r>
          </a:p>
          <a:p>
            <a:endParaRPr lang="en-US" sz="825" dirty="0"/>
          </a:p>
        </p:txBody>
      </p:sp>
    </p:spTree>
    <p:extLst>
      <p:ext uri="{BB962C8B-B14F-4D97-AF65-F5344CB8AC3E}">
        <p14:creationId xmlns:p14="http://schemas.microsoft.com/office/powerpoint/2010/main" val="148134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p:pic>
        <p:nvPicPr>
          <p:cNvPr id="5" name="Picture 4"/>
          <p:cNvPicPr>
            <a:picLocks noChangeAspect="1"/>
          </p:cNvPicPr>
          <p:nvPr/>
        </p:nvPicPr>
        <p:blipFill>
          <a:blip r:embed="rId2"/>
          <a:stretch>
            <a:fillRect/>
          </a:stretch>
        </p:blipFill>
        <p:spPr>
          <a:xfrm>
            <a:off x="3821101" y="2079574"/>
            <a:ext cx="5001471" cy="3799417"/>
          </a:xfrm>
          <a:prstGeom prst="rect">
            <a:avLst/>
          </a:prstGeom>
        </p:spPr>
      </p:pic>
      <p:pic>
        <p:nvPicPr>
          <p:cNvPr id="6" name="Picture 5"/>
          <p:cNvPicPr>
            <a:picLocks noChangeAspect="1"/>
          </p:cNvPicPr>
          <p:nvPr/>
        </p:nvPicPr>
        <p:blipFill>
          <a:blip r:embed="rId3"/>
          <a:stretch>
            <a:fillRect/>
          </a:stretch>
        </p:blipFill>
        <p:spPr>
          <a:xfrm>
            <a:off x="321428" y="1834619"/>
            <a:ext cx="1490538" cy="4249908"/>
          </a:xfrm>
          <a:prstGeom prst="rect">
            <a:avLst/>
          </a:prstGeom>
        </p:spPr>
      </p:pic>
      <p:pic>
        <p:nvPicPr>
          <p:cNvPr id="7" name="Picture 6"/>
          <p:cNvPicPr>
            <a:picLocks noChangeAspect="1"/>
          </p:cNvPicPr>
          <p:nvPr/>
        </p:nvPicPr>
        <p:blipFill>
          <a:blip r:embed="rId4"/>
          <a:stretch>
            <a:fillRect/>
          </a:stretch>
        </p:blipFill>
        <p:spPr>
          <a:xfrm>
            <a:off x="1811966" y="2376170"/>
            <a:ext cx="1815154" cy="3502821"/>
          </a:xfrm>
          <a:prstGeom prst="rect">
            <a:avLst/>
          </a:prstGeom>
        </p:spPr>
      </p:pic>
    </p:spTree>
    <p:extLst>
      <p:ext uri="{BB962C8B-B14F-4D97-AF65-F5344CB8AC3E}">
        <p14:creationId xmlns:p14="http://schemas.microsoft.com/office/powerpoint/2010/main" val="60201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p:pic>
        <p:nvPicPr>
          <p:cNvPr id="5" name="Picture 4"/>
          <p:cNvPicPr>
            <a:picLocks noChangeAspect="1"/>
          </p:cNvPicPr>
          <p:nvPr/>
        </p:nvPicPr>
        <p:blipFill>
          <a:blip r:embed="rId2"/>
          <a:stretch>
            <a:fillRect/>
          </a:stretch>
        </p:blipFill>
        <p:spPr>
          <a:xfrm>
            <a:off x="4639169" y="2296583"/>
            <a:ext cx="4139971" cy="314497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40267" y="2392087"/>
                <a:ext cx="4572000" cy="715581"/>
              </a:xfrm>
              <a:prstGeom prst="rect">
                <a:avLst/>
              </a:prstGeom>
            </p:spPr>
            <p:txBody>
              <a:bodyPr>
                <a:spAutoFit/>
              </a:bodyPr>
              <a:lstStyle/>
              <a:p>
                <a:r>
                  <a:rPr lang="en-US" sz="1350" dirty="0">
                    <a:solidFill>
                      <a:prstClr val="black"/>
                    </a:solidFill>
                  </a:rPr>
                  <a:t>H</a:t>
                </a:r>
                <a:r>
                  <a:rPr lang="en-US" sz="1350" baseline="-25000" dirty="0">
                    <a:solidFill>
                      <a:prstClr val="black"/>
                    </a:solidFill>
                  </a:rPr>
                  <a:t>0</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endParaRPr>
              </a:p>
              <a:p>
                <a:r>
                  <a:rPr lang="en-US" sz="1350" dirty="0">
                    <a:solidFill>
                      <a:prstClr val="black"/>
                    </a:solidFill>
                  </a:rPr>
                  <a:t>H</a:t>
                </a:r>
                <a:r>
                  <a:rPr lang="en-US" sz="1350" baseline="-25000" dirty="0">
                    <a:solidFill>
                      <a:prstClr val="black"/>
                    </a:solidFill>
                  </a:rPr>
                  <a:t>a</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ea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endParaRPr>
              </a:p>
              <a:p>
                <a:endParaRPr lang="en-US" sz="135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0267" y="2392087"/>
                <a:ext cx="4572000" cy="715581"/>
              </a:xfrm>
              <a:prstGeom prst="rect">
                <a:avLst/>
              </a:prstGeom>
              <a:blipFill>
                <a:blip r:embed="rId3"/>
                <a:stretch>
                  <a:fillRect l="-277"/>
                </a:stretch>
              </a:blipFill>
            </p:spPr>
            <p:txBody>
              <a:bodyPr/>
              <a:lstStyle/>
              <a:p>
                <a:r>
                  <a:rPr lang="en-US">
                    <a:noFill/>
                  </a:rPr>
                  <a:t> </a:t>
                </a:r>
              </a:p>
            </p:txBody>
          </p:sp>
        </mc:Fallback>
      </mc:AlternateContent>
      <p:sp>
        <p:nvSpPr>
          <p:cNvPr id="8" name="TextBox 7"/>
          <p:cNvSpPr txBox="1"/>
          <p:nvPr/>
        </p:nvSpPr>
        <p:spPr>
          <a:xfrm>
            <a:off x="397933" y="3122084"/>
            <a:ext cx="4017434" cy="1338828"/>
          </a:xfrm>
          <a:prstGeom prst="rect">
            <a:avLst/>
          </a:prstGeom>
          <a:noFill/>
        </p:spPr>
        <p:txBody>
          <a:bodyPr wrap="square" rtlCol="0">
            <a:spAutoFit/>
          </a:bodyPr>
          <a:lstStyle/>
          <a:p>
            <a:r>
              <a:rPr lang="en-US" sz="1350" dirty="0">
                <a:solidFill>
                  <a:prstClr val="black"/>
                </a:solidFill>
              </a:rPr>
              <a:t>Strong evidence against normality, but CTL applies.</a:t>
            </a:r>
          </a:p>
          <a:p>
            <a:r>
              <a:rPr lang="en-US" sz="1350" dirty="0">
                <a:solidFill>
                  <a:prstClr val="black"/>
                </a:solidFill>
              </a:rPr>
              <a:t>Strong evidence against equal standard deviations and different sample sizes. (They are close but the standard deviations appear to be so different that this may make a real difference.)  </a:t>
            </a:r>
          </a:p>
          <a:p>
            <a:r>
              <a:rPr lang="en-US" sz="1350" dirty="0">
                <a:solidFill>
                  <a:prstClr val="black"/>
                </a:solidFill>
              </a:rPr>
              <a:t>We will assume independence.  </a:t>
            </a:r>
          </a:p>
        </p:txBody>
      </p:sp>
      <p:sp>
        <p:nvSpPr>
          <p:cNvPr id="9" name="TextBox 8"/>
          <p:cNvSpPr txBox="1"/>
          <p:nvPr/>
        </p:nvSpPr>
        <p:spPr>
          <a:xfrm>
            <a:off x="512906" y="4666576"/>
            <a:ext cx="3551714" cy="300082"/>
          </a:xfrm>
          <a:prstGeom prst="rect">
            <a:avLst/>
          </a:prstGeom>
          <a:noFill/>
        </p:spPr>
        <p:txBody>
          <a:bodyPr wrap="square" rtlCol="0">
            <a:spAutoFit/>
          </a:bodyPr>
          <a:lstStyle/>
          <a:p>
            <a:r>
              <a:rPr lang="en-US" sz="1350" dirty="0">
                <a:solidFill>
                  <a:prstClr val="black"/>
                </a:solidFill>
              </a:rPr>
              <a:t>Student’s t-test not a good idea here.</a:t>
            </a:r>
          </a:p>
        </p:txBody>
      </p:sp>
    </p:spTree>
    <p:extLst>
      <p:ext uri="{BB962C8B-B14F-4D97-AF65-F5344CB8AC3E}">
        <p14:creationId xmlns:p14="http://schemas.microsoft.com/office/powerpoint/2010/main" val="2019736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mc:AlternateContent xmlns:mc="http://schemas.openxmlformats.org/markup-compatibility/2006" xmlns:a14="http://schemas.microsoft.com/office/drawing/2010/main">
        <mc:Choice Requires="a14">
          <p:sp>
            <p:nvSpPr>
              <p:cNvPr id="4" name="TextBox 3"/>
              <p:cNvSpPr txBox="1"/>
              <p:nvPr/>
            </p:nvSpPr>
            <p:spPr>
              <a:xfrm>
                <a:off x="491065" y="2321982"/>
                <a:ext cx="3856568" cy="923330"/>
              </a:xfrm>
              <a:prstGeom prst="rect">
                <a:avLst/>
              </a:prstGeom>
              <a:noFill/>
            </p:spPr>
            <p:txBody>
              <a:bodyPr wrap="square" rtlCol="0">
                <a:spAutoFit/>
              </a:bodyPr>
              <a:lstStyle/>
              <a:p>
                <a:r>
                  <a:rPr lang="en-US" sz="1350" dirty="0">
                    <a:solidFill>
                      <a:prstClr val="black"/>
                    </a:solidFill>
                  </a:rPr>
                  <a:t>H</a:t>
                </a:r>
                <a:r>
                  <a:rPr lang="en-US" sz="1350" baseline="-25000" dirty="0">
                    <a:solidFill>
                      <a:prstClr val="black"/>
                    </a:solidFill>
                  </a:rPr>
                  <a:t>0</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𝐹</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endParaRPr>
              </a:p>
              <a:p>
                <a:r>
                  <a:rPr lang="en-US" sz="1350" dirty="0">
                    <a:solidFill>
                      <a:prstClr val="black"/>
                    </a:solidFill>
                  </a:rPr>
                  <a:t>H</a:t>
                </a:r>
                <a:r>
                  <a:rPr lang="en-US" sz="1350" baseline="-25000" dirty="0">
                    <a:solidFill>
                      <a:prstClr val="black"/>
                    </a:solidFill>
                  </a:rPr>
                  <a:t>a</a:t>
                </a:r>
                <a:r>
                  <a:rPr lang="en-US" sz="1350" dirty="0">
                    <a:solidFill>
                      <a:prstClr val="black"/>
                    </a:solidFill>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ea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endParaRPr>
              </a:p>
              <a:p>
                <a:endParaRPr lang="en-US" sz="1350" dirty="0">
                  <a:solidFill>
                    <a:prstClr val="black"/>
                  </a:solidFill>
                </a:endParaRPr>
              </a:p>
              <a:p>
                <a:r>
                  <a:rPr lang="en-US" sz="1350" dirty="0">
                    <a:solidFill>
                      <a:prstClr val="black"/>
                    </a:solidFill>
                  </a:rPr>
                  <a:t>Critical value (Two Sided):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r>
                      <m:rPr>
                        <m:sty m:val="p"/>
                      </m:rPr>
                      <a:rPr lang="en-US" sz="1350">
                        <a:solidFill>
                          <a:prstClr val="black"/>
                        </a:solidFill>
                        <a:latin typeface="Cambria Math" panose="02040503050406030204" pitchFamily="18" charset="0"/>
                        <a:ea typeface="Cambria Math" panose="02040503050406030204" pitchFamily="18" charset="0"/>
                      </a:rPr>
                      <m:t>t</m:t>
                    </m:r>
                    <m:r>
                      <a:rPr lang="en-US" sz="1350" baseline="-25000">
                        <a:solidFill>
                          <a:prstClr val="black"/>
                        </a:solidFill>
                        <a:latin typeface="Cambria Math" panose="02040503050406030204" pitchFamily="18" charset="0"/>
                        <a:ea typeface="Cambria Math" panose="02040503050406030204" pitchFamily="18" charset="0"/>
                      </a:rPr>
                      <m:t>0.025;29.131</m:t>
                    </m:r>
                    <m:r>
                      <a:rPr lang="en-US" sz="1350" i="1">
                        <a:solidFill>
                          <a:prstClr val="black"/>
                        </a:solidFill>
                        <a:latin typeface="Cambria Math" panose="02040503050406030204" pitchFamily="18" charset="0"/>
                        <a:ea typeface="Cambria Math" panose="02040503050406030204" pitchFamily="18" charset="0"/>
                      </a:rPr>
                      <m:t>=± </m:t>
                    </m:r>
                  </m:oMath>
                </a14:m>
                <a:r>
                  <a:rPr lang="en-US" sz="1350" dirty="0">
                    <a:solidFill>
                      <a:prstClr val="black"/>
                    </a:solidFill>
                  </a:rPr>
                  <a:t>2.045</a:t>
                </a:r>
              </a:p>
            </p:txBody>
          </p:sp>
        </mc:Choice>
        <mc:Fallback xmlns="">
          <p:sp>
            <p:nvSpPr>
              <p:cNvPr id="4" name="TextBox 3"/>
              <p:cNvSpPr txBox="1">
                <a:spLocks noRot="1" noChangeAspect="1" noMove="1" noResize="1" noEditPoints="1" noAdjustHandles="1" noChangeArrowheads="1" noChangeShapeType="1" noTextEdit="1"/>
              </p:cNvSpPr>
              <p:nvPr/>
            </p:nvSpPr>
            <p:spPr>
              <a:xfrm>
                <a:off x="491065" y="2321982"/>
                <a:ext cx="3856568" cy="923330"/>
              </a:xfrm>
              <a:prstGeom prst="rect">
                <a:avLst/>
              </a:prstGeom>
              <a:blipFill>
                <a:blip r:embed="rId2"/>
                <a:stretch>
                  <a:fillRect l="-329" b="-405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572000" y="1932777"/>
            <a:ext cx="4175857" cy="3956897"/>
          </a:xfrm>
          <a:prstGeom prst="rect">
            <a:avLst/>
          </a:prstGeom>
        </p:spPr>
      </p:pic>
      <p:sp>
        <p:nvSpPr>
          <p:cNvPr id="3" name="Rectangle 2">
            <a:extLst>
              <a:ext uri="{FF2B5EF4-FFF2-40B4-BE49-F238E27FC236}">
                <a16:creationId xmlns:a16="http://schemas.microsoft.com/office/drawing/2014/main" id="{09C31D5F-0C93-4DE0-A625-FB227850EC76}"/>
              </a:ext>
            </a:extLst>
          </p:cNvPr>
          <p:cNvSpPr/>
          <p:nvPr/>
        </p:nvSpPr>
        <p:spPr>
          <a:xfrm>
            <a:off x="7531489" y="4789470"/>
            <a:ext cx="412073" cy="2122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5BEB4C41-8837-421E-B069-341F750CA9FA}"/>
              </a:ext>
            </a:extLst>
          </p:cNvPr>
          <p:cNvSpPr/>
          <p:nvPr/>
        </p:nvSpPr>
        <p:spPr>
          <a:xfrm>
            <a:off x="6400220" y="4068591"/>
            <a:ext cx="929048" cy="185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A3635906-B301-496B-BC6C-2FB0C7993C32}"/>
              </a:ext>
            </a:extLst>
          </p:cNvPr>
          <p:cNvSpPr txBox="1"/>
          <p:nvPr/>
        </p:nvSpPr>
        <p:spPr>
          <a:xfrm>
            <a:off x="491065" y="3372849"/>
            <a:ext cx="3856568" cy="715581"/>
          </a:xfrm>
          <a:prstGeom prst="rect">
            <a:avLst/>
          </a:prstGeom>
          <a:noFill/>
        </p:spPr>
        <p:txBody>
          <a:bodyPr wrap="square" rtlCol="0">
            <a:spAutoFit/>
          </a:bodyPr>
          <a:lstStyle/>
          <a:p>
            <a:r>
              <a:rPr lang="en-US" sz="1350" dirty="0">
                <a:solidFill>
                  <a:prstClr val="black"/>
                </a:solidFill>
              </a:rPr>
              <a:t>Test Statistic: t</a:t>
            </a:r>
            <a:r>
              <a:rPr lang="en-US" sz="1350" baseline="-25000" dirty="0">
                <a:solidFill>
                  <a:prstClr val="black"/>
                </a:solidFill>
              </a:rPr>
              <a:t>stat</a:t>
            </a:r>
            <a:r>
              <a:rPr lang="en-US" sz="1350" dirty="0">
                <a:solidFill>
                  <a:prstClr val="black"/>
                </a:solidFill>
              </a:rPr>
              <a:t> = -3.88</a:t>
            </a:r>
          </a:p>
          <a:p>
            <a:r>
              <a:rPr lang="en-US" sz="1350" dirty="0">
                <a:solidFill>
                  <a:prstClr val="black"/>
                </a:solidFill>
              </a:rPr>
              <a:t>P-value = .0006</a:t>
            </a:r>
          </a:p>
          <a:p>
            <a:r>
              <a:rPr lang="en-US" sz="1350" dirty="0">
                <a:solidFill>
                  <a:prstClr val="black"/>
                </a:solidFill>
              </a:rPr>
              <a:t>Reject H</a:t>
            </a:r>
            <a:r>
              <a:rPr lang="en-US" sz="1350" baseline="-25000" dirty="0">
                <a:solidFill>
                  <a:prstClr val="black"/>
                </a:solidFill>
              </a:rPr>
              <a:t>0</a:t>
            </a:r>
          </a:p>
        </p:txBody>
      </p:sp>
      <p:sp>
        <p:nvSpPr>
          <p:cNvPr id="8" name="TextBox 7">
            <a:extLst>
              <a:ext uri="{FF2B5EF4-FFF2-40B4-BE49-F238E27FC236}">
                <a16:creationId xmlns:a16="http://schemas.microsoft.com/office/drawing/2014/main" id="{61E1EE68-8C1F-4797-9A35-757890715391}"/>
              </a:ext>
            </a:extLst>
          </p:cNvPr>
          <p:cNvSpPr txBox="1"/>
          <p:nvPr/>
        </p:nvSpPr>
        <p:spPr>
          <a:xfrm>
            <a:off x="491065" y="4050290"/>
            <a:ext cx="3856568" cy="1754326"/>
          </a:xfrm>
          <a:prstGeom prst="rect">
            <a:avLst/>
          </a:prstGeom>
          <a:noFill/>
        </p:spPr>
        <p:txBody>
          <a:bodyPr wrap="square" rtlCol="0">
            <a:spAutoFit/>
          </a:bodyPr>
          <a:lstStyle/>
          <a:p>
            <a:r>
              <a:rPr lang="en-US" sz="1350" dirty="0">
                <a:solidFill>
                  <a:prstClr val="black"/>
                </a:solidFill>
              </a:rPr>
              <a:t>Conclusion: There is strong evidence to suggest that the mean income of the female group is different from the mean income of the male group (p-value = 0.0006).  A 95% confidence interval for this difference is ($29,124, $94,176) in favor of the males.  </a:t>
            </a:r>
          </a:p>
          <a:p>
            <a:endParaRPr lang="en-US" sz="1350" dirty="0">
              <a:solidFill>
                <a:prstClr val="black"/>
              </a:solidFill>
            </a:endParaRPr>
          </a:p>
          <a:p>
            <a:r>
              <a:rPr lang="en-US" sz="1350" dirty="0">
                <a:solidFill>
                  <a:prstClr val="black"/>
                </a:solidFill>
              </a:rPr>
              <a:t>That is quite a difference! </a:t>
            </a:r>
          </a:p>
        </p:txBody>
      </p:sp>
    </p:spTree>
    <p:extLst>
      <p:ext uri="{BB962C8B-B14F-4D97-AF65-F5344CB8AC3E}">
        <p14:creationId xmlns:p14="http://schemas.microsoft.com/office/powerpoint/2010/main" val="230521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7D9136E0-41B2-DD4E-8710-DED1F89BD956}"/>
              </a:ext>
            </a:extLst>
          </p:cNvPr>
          <p:cNvPicPr>
            <a:picLocks noChangeAspect="1"/>
          </p:cNvPicPr>
          <p:nvPr/>
        </p:nvPicPr>
        <p:blipFill>
          <a:blip r:embed="rId2"/>
          <a:stretch>
            <a:fillRect/>
          </a:stretch>
        </p:blipFill>
        <p:spPr>
          <a:xfrm>
            <a:off x="317500" y="1485900"/>
            <a:ext cx="8509000" cy="5105400"/>
          </a:xfrm>
          <a:prstGeom prst="rect">
            <a:avLst/>
          </a:prstGeom>
        </p:spPr>
      </p:pic>
    </p:spTree>
    <p:extLst>
      <p:ext uri="{BB962C8B-B14F-4D97-AF65-F5344CB8AC3E}">
        <p14:creationId xmlns:p14="http://schemas.microsoft.com/office/powerpoint/2010/main" val="72138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4337-EBEF-774D-A04B-B7A0ABD8533B}"/>
              </a:ext>
            </a:extLst>
          </p:cNvPr>
          <p:cNvSpPr>
            <a:spLocks noGrp="1"/>
          </p:cNvSpPr>
          <p:nvPr>
            <p:ph type="title"/>
          </p:nvPr>
        </p:nvSpPr>
        <p:spPr/>
        <p:txBody>
          <a:bodyPr/>
          <a:lstStyle/>
          <a:p>
            <a:r>
              <a:rPr lang="en-US" dirty="0"/>
              <a:t>Question 2 (2 hours)</a:t>
            </a:r>
          </a:p>
        </p:txBody>
      </p:sp>
      <p:sp>
        <p:nvSpPr>
          <p:cNvPr id="3" name="Content Placeholder 2">
            <a:extLst>
              <a:ext uri="{FF2B5EF4-FFF2-40B4-BE49-F238E27FC236}">
                <a16:creationId xmlns:a16="http://schemas.microsoft.com/office/drawing/2014/main" id="{49C80981-CA81-A24F-93B4-BC2AE4A45648}"/>
              </a:ext>
            </a:extLst>
          </p:cNvPr>
          <p:cNvSpPr>
            <a:spLocks noGrp="1"/>
          </p:cNvSpPr>
          <p:nvPr>
            <p:ph idx="1"/>
          </p:nvPr>
        </p:nvSpPr>
        <p:spPr>
          <a:xfrm>
            <a:off x="162560" y="1845945"/>
            <a:ext cx="8818880" cy="4351338"/>
          </a:xfrm>
        </p:spPr>
        <p:txBody>
          <a:bodyPr>
            <a:normAutofit fontScale="77500" lnSpcReduction="20000"/>
          </a:bodyPr>
          <a:lstStyle/>
          <a:p>
            <a:pPr lvl="0"/>
            <a:r>
              <a:rPr lang="en-US" dirty="0"/>
              <a:t>Conduct a Welch’s two-sample t-test on the Education Data from HW 3 (untransformed). Perform a complete analysis using SAS to test the claim that the mean income of college educated people (16 years of education) is greater than the mean of those with a high school education only (12 years of education).</a:t>
            </a:r>
          </a:p>
          <a:p>
            <a:pPr lvl="1"/>
            <a:r>
              <a:rPr lang="en-US" dirty="0"/>
              <a:t>State the problem, address the assumptions. Be sure to support with your knowledge of theory (CLT) as well as with histograms, box plots, q-q plots, etc.  </a:t>
            </a:r>
          </a:p>
          <a:p>
            <a:pPr lvl="1"/>
            <a:r>
              <a:rPr lang="en-US" dirty="0"/>
              <a:t>Show all 6 steps, including a thoughtful, thorough, yet non-technical conclusion. Include a confidence interval.</a:t>
            </a:r>
          </a:p>
          <a:p>
            <a:pPr lvl="1"/>
            <a:r>
              <a:rPr lang="en-US" dirty="0"/>
              <a:t>Include a scope of inference at the end. (You may copy and paste this from a previous HW if you like.) </a:t>
            </a:r>
          </a:p>
          <a:p>
            <a:pPr lvl="1"/>
            <a:r>
              <a:rPr lang="en-US" dirty="0"/>
              <a:t>Verify the Welch’s t statistic and p-value with R (using R function </a:t>
            </a:r>
            <a:r>
              <a:rPr lang="en-US" dirty="0" err="1"/>
              <a:t>t.test</a:t>
            </a:r>
            <a:r>
              <a:rPr lang="en-US" dirty="0"/>
              <a:t>).  Simply cut and paste your R code and output.  You may use: </a:t>
            </a:r>
            <a:r>
              <a:rPr lang="en-US" u="sng" dirty="0">
                <a:hlinkClick r:id="rId2"/>
              </a:rPr>
              <a:t>http://rcompanion.org/rcompanion/d_02.html</a:t>
            </a:r>
            <a:r>
              <a:rPr lang="en-US" dirty="0"/>
              <a:t> for reference. </a:t>
            </a:r>
          </a:p>
          <a:p>
            <a:pPr lvl="1"/>
            <a:r>
              <a:rPr lang="en-US" dirty="0"/>
              <a:t>Would you prefer to run the log transformed analysis you ran in HW3, or do you feel this analysis is more appropriate?  Why or Why not? (Make mention of the assumptions as well as the parameters that each test provides inference on.  As you know, they are different.)  </a:t>
            </a:r>
          </a:p>
          <a:p>
            <a:endParaRPr lang="en-US" dirty="0"/>
          </a:p>
        </p:txBody>
      </p:sp>
    </p:spTree>
    <p:extLst>
      <p:ext uri="{BB962C8B-B14F-4D97-AF65-F5344CB8AC3E}">
        <p14:creationId xmlns:p14="http://schemas.microsoft.com/office/powerpoint/2010/main" val="3355299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3AAD-D2A3-3342-A22A-0662AF345AD0}"/>
              </a:ext>
            </a:extLst>
          </p:cNvPr>
          <p:cNvSpPr>
            <a:spLocks noGrp="1"/>
          </p:cNvSpPr>
          <p:nvPr>
            <p:ph type="title"/>
          </p:nvPr>
        </p:nvSpPr>
        <p:spPr/>
        <p:txBody>
          <a:bodyPr/>
          <a:lstStyle/>
          <a:p>
            <a:r>
              <a:rPr lang="en-US" dirty="0"/>
              <a:t>Question 2</a:t>
            </a:r>
          </a:p>
        </p:txBody>
      </p:sp>
      <p:pic>
        <p:nvPicPr>
          <p:cNvPr id="4" name="Picture 3">
            <a:extLst>
              <a:ext uri="{FF2B5EF4-FFF2-40B4-BE49-F238E27FC236}">
                <a16:creationId xmlns:a16="http://schemas.microsoft.com/office/drawing/2014/main" id="{2A7D5235-730F-D648-9221-7485945274CB}"/>
              </a:ext>
            </a:extLst>
          </p:cNvPr>
          <p:cNvPicPr>
            <a:picLocks noChangeAspect="1"/>
          </p:cNvPicPr>
          <p:nvPr/>
        </p:nvPicPr>
        <p:blipFill>
          <a:blip r:embed="rId2"/>
          <a:stretch>
            <a:fillRect/>
          </a:stretch>
        </p:blipFill>
        <p:spPr>
          <a:xfrm>
            <a:off x="44351" y="1750638"/>
            <a:ext cx="4891743" cy="3187732"/>
          </a:xfrm>
          <a:prstGeom prst="rect">
            <a:avLst/>
          </a:prstGeom>
        </p:spPr>
      </p:pic>
      <p:pic>
        <p:nvPicPr>
          <p:cNvPr id="5" name="Picture 4">
            <a:extLst>
              <a:ext uri="{FF2B5EF4-FFF2-40B4-BE49-F238E27FC236}">
                <a16:creationId xmlns:a16="http://schemas.microsoft.com/office/drawing/2014/main" id="{4BBCF9A3-1454-6540-B4F8-4E2C6A1AC2C8}"/>
              </a:ext>
            </a:extLst>
          </p:cNvPr>
          <p:cNvPicPr>
            <a:picLocks noChangeAspect="1"/>
          </p:cNvPicPr>
          <p:nvPr/>
        </p:nvPicPr>
        <p:blipFill rotWithShape="1">
          <a:blip r:embed="rId3"/>
          <a:srcRect t="52912"/>
          <a:stretch/>
        </p:blipFill>
        <p:spPr>
          <a:xfrm>
            <a:off x="4882060" y="4484455"/>
            <a:ext cx="4217589" cy="2207840"/>
          </a:xfrm>
          <a:prstGeom prst="rect">
            <a:avLst/>
          </a:prstGeom>
        </p:spPr>
      </p:pic>
      <p:pic>
        <p:nvPicPr>
          <p:cNvPr id="6" name="Picture 5">
            <a:extLst>
              <a:ext uri="{FF2B5EF4-FFF2-40B4-BE49-F238E27FC236}">
                <a16:creationId xmlns:a16="http://schemas.microsoft.com/office/drawing/2014/main" id="{1D29A58E-46DD-114B-BED7-675A9605B15E}"/>
              </a:ext>
            </a:extLst>
          </p:cNvPr>
          <p:cNvPicPr>
            <a:picLocks noChangeAspect="1"/>
          </p:cNvPicPr>
          <p:nvPr/>
        </p:nvPicPr>
        <p:blipFill>
          <a:blip r:embed="rId4"/>
          <a:stretch>
            <a:fillRect/>
          </a:stretch>
        </p:blipFill>
        <p:spPr>
          <a:xfrm>
            <a:off x="5290599" y="1749316"/>
            <a:ext cx="3400510" cy="2580817"/>
          </a:xfrm>
          <a:prstGeom prst="rect">
            <a:avLst/>
          </a:prstGeom>
        </p:spPr>
      </p:pic>
      <p:pic>
        <p:nvPicPr>
          <p:cNvPr id="7" name="Picture 6">
            <a:extLst>
              <a:ext uri="{FF2B5EF4-FFF2-40B4-BE49-F238E27FC236}">
                <a16:creationId xmlns:a16="http://schemas.microsoft.com/office/drawing/2014/main" id="{8D75AB3D-71F3-FA41-B060-52A63AFE6E65}"/>
              </a:ext>
            </a:extLst>
          </p:cNvPr>
          <p:cNvPicPr>
            <a:picLocks noChangeAspect="1"/>
          </p:cNvPicPr>
          <p:nvPr/>
        </p:nvPicPr>
        <p:blipFill>
          <a:blip r:embed="rId5"/>
          <a:stretch>
            <a:fillRect/>
          </a:stretch>
        </p:blipFill>
        <p:spPr>
          <a:xfrm>
            <a:off x="855946" y="4955293"/>
            <a:ext cx="3268552" cy="1902707"/>
          </a:xfrm>
          <a:prstGeom prst="rect">
            <a:avLst/>
          </a:prstGeom>
        </p:spPr>
      </p:pic>
    </p:spTree>
    <p:extLst>
      <p:ext uri="{BB962C8B-B14F-4D97-AF65-F5344CB8AC3E}">
        <p14:creationId xmlns:p14="http://schemas.microsoft.com/office/powerpoint/2010/main" val="4092126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CFA9-F820-724E-B9B9-AE1CBF13984C}"/>
              </a:ext>
            </a:extLst>
          </p:cNvPr>
          <p:cNvSpPr>
            <a:spLocks noGrp="1"/>
          </p:cNvSpPr>
          <p:nvPr>
            <p:ph type="title"/>
          </p:nvPr>
        </p:nvSpPr>
        <p:spPr/>
        <p:txBody>
          <a:bodyPr/>
          <a:lstStyle/>
          <a:p>
            <a:r>
              <a:rPr lang="en-US" dirty="0"/>
              <a:t>Question 2</a:t>
            </a:r>
          </a:p>
        </p:txBody>
      </p:sp>
      <p:pic>
        <p:nvPicPr>
          <p:cNvPr id="4" name="Picture 3">
            <a:extLst>
              <a:ext uri="{FF2B5EF4-FFF2-40B4-BE49-F238E27FC236}">
                <a16:creationId xmlns:a16="http://schemas.microsoft.com/office/drawing/2014/main" id="{EF87B763-97C5-0A4A-AFE1-89803FD3B102}"/>
              </a:ext>
            </a:extLst>
          </p:cNvPr>
          <p:cNvPicPr>
            <a:picLocks noChangeAspect="1"/>
          </p:cNvPicPr>
          <p:nvPr/>
        </p:nvPicPr>
        <p:blipFill>
          <a:blip r:embed="rId2"/>
          <a:stretch>
            <a:fillRect/>
          </a:stretch>
        </p:blipFill>
        <p:spPr>
          <a:xfrm>
            <a:off x="4769344" y="2383277"/>
            <a:ext cx="3969743" cy="364787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1CFF59-34DF-954A-896F-35451C187AFD}"/>
                  </a:ext>
                </a:extLst>
              </p:cNvPr>
              <p:cNvSpPr/>
              <p:nvPr/>
            </p:nvSpPr>
            <p:spPr>
              <a:xfrm>
                <a:off x="282102" y="2126981"/>
                <a:ext cx="4572000" cy="3930307"/>
              </a:xfrm>
              <a:prstGeom prst="rect">
                <a:avLst/>
              </a:prstGeom>
            </p:spPr>
            <p:txBody>
              <a:bodyPr>
                <a:spAutoFit/>
              </a:bodyPr>
              <a:lstStyle/>
              <a:p>
                <a:pPr>
                  <a:spcBef>
                    <a:spcPts val="500"/>
                  </a:spcBef>
                  <a:spcAft>
                    <a:spcPts val="500"/>
                  </a:spcAft>
                </a:pPr>
                <a:r>
                  <a:rPr lang="en-US" sz="1100" b="1" dirty="0">
                    <a:latin typeface="Calibri" panose="020F0502020204030204" pitchFamily="34" charset="0"/>
                    <a:ea typeface="Times New Roman" panose="02020603050405020304" pitchFamily="18" charset="0"/>
                    <a:cs typeface="Times New Roman" panose="02020603050405020304" pitchFamily="18" charset="0"/>
                  </a:rPr>
                  <a:t>Step 1 - Hypotheses (1 point):</a:t>
                </a:r>
                <a:br>
                  <a:rPr lang="en-US" sz="1100" dirty="0">
                    <a:latin typeface="Calibri" panose="020F0502020204030204" pitchFamily="34" charset="0"/>
                    <a:ea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12</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16</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oMath>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12</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r>
                        <a:rPr lang="en-US" sz="110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16</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oMath>
                  </m:oMathPara>
                </a14:m>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100" b="1" dirty="0">
                    <a:latin typeface="Calibri" panose="020F0502020204030204" pitchFamily="34" charset="0"/>
                    <a:ea typeface="Times New Roman" panose="02020603050405020304" pitchFamily="18" charset="0"/>
                    <a:cs typeface="Times New Roman" panose="02020603050405020304" pitchFamily="18" charset="0"/>
                  </a:rPr>
                  <a:t>Step 2 - Identification of Critical Value (1 point): </a:t>
                </a:r>
                <a14:m>
                  <m:oMath xmlns:m="http://schemas.openxmlformats.org/officeDocument/2006/math">
                    <m:r>
                      <a:rPr lang="en-US" sz="11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ea typeface="Cambria Math" panose="02040503050406030204" pitchFamily="18" charset="0"/>
                        <a:cs typeface="Times New Roman" panose="02020603050405020304" pitchFamily="18" charset="0"/>
                      </a:rPr>
                      <m:t>1.96</m:t>
                    </m:r>
                  </m:oMath>
                </a14:m>
                <a:endParaRPr lang="en-US" sz="1100" b="0" dirty="0">
                  <a:latin typeface="Calibri" panose="020F0502020204030204" pitchFamily="34" charset="0"/>
                  <a:ea typeface="Cambria Math" panose="02040503050406030204" pitchFamily="18" charset="0"/>
                  <a:cs typeface="Times New Roman" panose="02020603050405020304" pitchFamily="18" charset="0"/>
                </a:endParaRPr>
              </a:p>
              <a:p>
                <a:r>
                  <a:rPr lang="en-US" sz="1100" b="1" dirty="0"/>
                  <a:t>Step 3 - Value of Test Statistic (1 points): </a:t>
                </a:r>
                <a14:m>
                  <m:oMath xmlns:m="http://schemas.openxmlformats.org/officeDocument/2006/math">
                    <m:r>
                      <a:rPr lang="en-US" sz="1100" i="1">
                        <a:latin typeface="Cambria Math" panose="02040503050406030204" pitchFamily="18" charset="0"/>
                      </a:rPr>
                      <m:t>𝑡</m:t>
                    </m:r>
                    <m:r>
                      <a:rPr lang="en-US" sz="1100" i="1">
                        <a:latin typeface="Cambria Math" panose="02040503050406030204" pitchFamily="18" charset="0"/>
                      </a:rPr>
                      <m:t>=−9.98</m:t>
                    </m:r>
                  </m:oMath>
                </a14:m>
                <a:endParaRPr lang="en-US" sz="1100" dirty="0"/>
              </a:p>
              <a:p>
                <a:r>
                  <a:rPr lang="en-US" sz="1100" b="1" dirty="0"/>
                  <a:t>Step 4 - Give p-value (1 points): </a:t>
                </a:r>
                <a14:m>
                  <m:oMath xmlns:m="http://schemas.openxmlformats.org/officeDocument/2006/math">
                    <m:r>
                      <a:rPr lang="en-US" sz="1100" i="1">
                        <a:latin typeface="Cambria Math" panose="02040503050406030204" pitchFamily="18" charset="0"/>
                      </a:rPr>
                      <m:t>𝑝</m:t>
                    </m:r>
                    <m:r>
                      <a:rPr lang="en-US" sz="1100" i="1">
                        <a:latin typeface="Cambria Math" panose="02040503050406030204" pitchFamily="18" charset="0"/>
                      </a:rPr>
                      <m:t>&lt;0.0001</m:t>
                    </m:r>
                  </m:oMath>
                </a14:m>
                <a:endParaRPr lang="en-US" sz="1100" dirty="0"/>
              </a:p>
              <a:p>
                <a:r>
                  <a:rPr lang="en-US" sz="1100" b="1" dirty="0"/>
                  <a:t>Step 5 - Decision (0 points): Reject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𝐻</m:t>
                        </m:r>
                      </m:e>
                      <m:sub>
                        <m:r>
                          <a:rPr lang="en-US" sz="1100" i="1">
                            <a:latin typeface="Cambria Math" panose="02040503050406030204" pitchFamily="18" charset="0"/>
                          </a:rPr>
                          <m:t>𝑜</m:t>
                        </m:r>
                      </m:sub>
                    </m:sSub>
                  </m:oMath>
                </a14:m>
                <a:endParaRPr lang="en-US" sz="1100" dirty="0"/>
              </a:p>
              <a:p>
                <a:r>
                  <a:rPr lang="en-US" sz="1100" b="1" dirty="0"/>
                  <a:t>Step 6 - Conclusion (1 point): There is overwhelming evidence at the </a:t>
                </a:r>
                <a14:m>
                  <m:oMath xmlns:m="http://schemas.openxmlformats.org/officeDocument/2006/math">
                    <m:r>
                      <a:rPr lang="en-US" sz="1100" i="1">
                        <a:latin typeface="Cambria Math" panose="02040503050406030204" pitchFamily="18" charset="0"/>
                      </a:rPr>
                      <m:t>𝛼</m:t>
                    </m:r>
                    <m:r>
                      <a:rPr lang="en-US" sz="1100" i="1">
                        <a:latin typeface="Cambria Math" panose="02040503050406030204" pitchFamily="18" charset="0"/>
                      </a:rPr>
                      <m:t>=0.05</m:t>
                    </m:r>
                  </m:oMath>
                </a14:m>
                <a:r>
                  <a:rPr lang="en-US" sz="1100" b="1" dirty="0"/>
                  <a:t> level of significance (</a:t>
                </a:r>
                <a14:m>
                  <m:oMath xmlns:m="http://schemas.openxmlformats.org/officeDocument/2006/math">
                    <m:r>
                      <a:rPr lang="en-US" sz="1100" i="1">
                        <a:latin typeface="Cambria Math" panose="02040503050406030204" pitchFamily="18" charset="0"/>
                      </a:rPr>
                      <m:t>𝑝</m:t>
                    </m:r>
                    <m:r>
                      <a:rPr lang="en-US" sz="1100" i="1">
                        <a:latin typeface="Cambria Math" panose="02040503050406030204" pitchFamily="18" charset="0"/>
                      </a:rPr>
                      <m:t>&lt;0.0001</m:t>
                    </m:r>
                  </m:oMath>
                </a14:m>
                <a:r>
                  <a:rPr lang="en-US" sz="1100" b="1" dirty="0"/>
                  <a:t>) that the mean income in 2005 for people with 16 years of education is larger than the incomes for those in the study that had only 12 years of education. A 95% confidence interval for this increase is </a:t>
                </a:r>
                <a14:m>
                  <m:oMath xmlns:m="http://schemas.openxmlformats.org/officeDocument/2006/math">
                    <m:r>
                      <a:rPr lang="en-US" sz="1100" i="1" dirty="0">
                        <a:latin typeface="Cambria Math" panose="02040503050406030204" pitchFamily="18" charset="0"/>
                      </a:rPr>
                      <m:t>(</m:t>
                    </m:r>
                    <m:r>
                      <a:rPr lang="en-US" sz="1100" b="0" i="1" smtClean="0">
                        <a:latin typeface="Cambria Math" panose="02040503050406030204" pitchFamily="18" charset="0"/>
                      </a:rPr>
                      <m:t>$26,610.40</m:t>
                    </m:r>
                    <m:r>
                      <a:rPr lang="en-US" sz="1100" i="1">
                        <a:latin typeface="Cambria Math" panose="02040503050406030204" pitchFamily="18" charset="0"/>
                      </a:rPr>
                      <m:t>,</m:t>
                    </m:r>
                    <m:r>
                      <a:rPr lang="en-US" sz="1100" b="0" i="1" smtClean="0">
                        <a:latin typeface="Cambria Math" panose="02040503050406030204" pitchFamily="18" charset="0"/>
                      </a:rPr>
                      <m:t>  $39,653.80)</m:t>
                    </m:r>
                  </m:oMath>
                </a14:m>
                <a:r>
                  <a:rPr lang="en-US" sz="1100" b="1" dirty="0"/>
                  <a:t>.</a:t>
                </a:r>
                <a:endParaRPr lang="en-US" sz="1100" dirty="0"/>
              </a:p>
              <a:p>
                <a:endParaRPr lang="en-US" sz="1100" b="1" dirty="0"/>
              </a:p>
              <a:p>
                <a:endParaRPr lang="en-US" sz="1100" b="1" dirty="0"/>
              </a:p>
              <a:p>
                <a:r>
                  <a:rPr lang="en-US" sz="1100" b="1" dirty="0"/>
                  <a:t>SAS Output:</a:t>
                </a:r>
                <a:endParaRPr lang="en-US" sz="1100" dirty="0"/>
              </a:p>
              <a:p>
                <a:r>
                  <a:rPr lang="en-US" sz="1100" dirty="0"/>
                  <a:t>*To perform t-test;</a:t>
                </a:r>
              </a:p>
              <a:p>
                <a:r>
                  <a:rPr lang="en-US" sz="1100" dirty="0"/>
                  <a:t>proc </a:t>
                </a:r>
                <a:r>
                  <a:rPr lang="en-US" sz="1100" dirty="0" err="1"/>
                  <a:t>ttest</a:t>
                </a:r>
                <a:r>
                  <a:rPr lang="en-US" sz="1100" dirty="0"/>
                  <a:t> data = education;</a:t>
                </a:r>
              </a:p>
              <a:p>
                <a:r>
                  <a:rPr lang="en-US" sz="1100" dirty="0"/>
                  <a:t>class educ;</a:t>
                </a:r>
              </a:p>
              <a:p>
                <a:r>
                  <a:rPr lang="en-US" sz="1100" dirty="0"/>
                  <a:t>var income2005;</a:t>
                </a:r>
              </a:p>
              <a:p>
                <a:r>
                  <a:rPr lang="en-US" sz="1100" dirty="0"/>
                  <a:t>run;</a:t>
                </a:r>
              </a:p>
              <a:p>
                <a:pPr>
                  <a:spcBef>
                    <a:spcPts val="500"/>
                  </a:spcBef>
                  <a:spcAft>
                    <a:spcPts val="500"/>
                  </a:spcAf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4A1CFF59-34DF-954A-896F-35451C187AFD}"/>
                  </a:ext>
                </a:extLst>
              </p:cNvPr>
              <p:cNvSpPr>
                <a:spLocks noRot="1" noChangeAspect="1" noMove="1" noResize="1" noEditPoints="1" noAdjustHandles="1" noChangeArrowheads="1" noChangeShapeType="1" noTextEdit="1"/>
              </p:cNvSpPr>
              <p:nvPr/>
            </p:nvSpPr>
            <p:spPr>
              <a:xfrm>
                <a:off x="282102" y="2126981"/>
                <a:ext cx="4572000" cy="39303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8242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82AD-DB53-8943-906B-2D3DE4475830}"/>
              </a:ext>
            </a:extLst>
          </p:cNvPr>
          <p:cNvSpPr>
            <a:spLocks noGrp="1"/>
          </p:cNvSpPr>
          <p:nvPr>
            <p:ph type="title"/>
          </p:nvPr>
        </p:nvSpPr>
        <p:spPr/>
        <p:txBody>
          <a:bodyPr/>
          <a:lstStyle/>
          <a:p>
            <a:r>
              <a:rPr lang="en-US" dirty="0"/>
              <a:t>Question 2</a:t>
            </a:r>
          </a:p>
        </p:txBody>
      </p:sp>
      <p:pic>
        <p:nvPicPr>
          <p:cNvPr id="5" name="Picture 4">
            <a:extLst>
              <a:ext uri="{FF2B5EF4-FFF2-40B4-BE49-F238E27FC236}">
                <a16:creationId xmlns:a16="http://schemas.microsoft.com/office/drawing/2014/main" id="{1B3A3296-B2C3-8E47-B7BE-570C6843493F}"/>
              </a:ext>
            </a:extLst>
          </p:cNvPr>
          <p:cNvPicPr>
            <a:picLocks noChangeAspect="1"/>
          </p:cNvPicPr>
          <p:nvPr/>
        </p:nvPicPr>
        <p:blipFill>
          <a:blip r:embed="rId2"/>
          <a:stretch>
            <a:fillRect/>
          </a:stretch>
        </p:blipFill>
        <p:spPr>
          <a:xfrm>
            <a:off x="384243" y="1786158"/>
            <a:ext cx="6235430" cy="2033108"/>
          </a:xfrm>
          <a:prstGeom prst="rect">
            <a:avLst/>
          </a:prstGeom>
        </p:spPr>
      </p:pic>
      <p:pic>
        <p:nvPicPr>
          <p:cNvPr id="6" name="Picture 5">
            <a:extLst>
              <a:ext uri="{FF2B5EF4-FFF2-40B4-BE49-F238E27FC236}">
                <a16:creationId xmlns:a16="http://schemas.microsoft.com/office/drawing/2014/main" id="{C119AD1D-8968-594C-AB14-43DC0A80D086}"/>
              </a:ext>
            </a:extLst>
          </p:cNvPr>
          <p:cNvPicPr>
            <a:picLocks noChangeAspect="1"/>
          </p:cNvPicPr>
          <p:nvPr/>
        </p:nvPicPr>
        <p:blipFill>
          <a:blip r:embed="rId3"/>
          <a:stretch>
            <a:fillRect/>
          </a:stretch>
        </p:blipFill>
        <p:spPr>
          <a:xfrm>
            <a:off x="480618" y="3819266"/>
            <a:ext cx="2748965" cy="1599039"/>
          </a:xfrm>
          <a:prstGeom prst="rect">
            <a:avLst/>
          </a:prstGeom>
        </p:spPr>
      </p:pic>
      <p:pic>
        <p:nvPicPr>
          <p:cNvPr id="7" name="Picture 6">
            <a:extLst>
              <a:ext uri="{FF2B5EF4-FFF2-40B4-BE49-F238E27FC236}">
                <a16:creationId xmlns:a16="http://schemas.microsoft.com/office/drawing/2014/main" id="{B365F32E-B9E4-CB42-ADEA-5AAD347CF2AC}"/>
              </a:ext>
            </a:extLst>
          </p:cNvPr>
          <p:cNvPicPr>
            <a:picLocks noChangeAspect="1"/>
          </p:cNvPicPr>
          <p:nvPr/>
        </p:nvPicPr>
        <p:blipFill>
          <a:blip r:embed="rId4"/>
          <a:stretch>
            <a:fillRect/>
          </a:stretch>
        </p:blipFill>
        <p:spPr>
          <a:xfrm>
            <a:off x="384243" y="5515987"/>
            <a:ext cx="5690681" cy="1165933"/>
          </a:xfrm>
          <a:prstGeom prst="rect">
            <a:avLst/>
          </a:prstGeom>
        </p:spPr>
      </p:pic>
      <p:pic>
        <p:nvPicPr>
          <p:cNvPr id="8" name="Picture">
            <a:extLst>
              <a:ext uri="{FF2B5EF4-FFF2-40B4-BE49-F238E27FC236}">
                <a16:creationId xmlns:a16="http://schemas.microsoft.com/office/drawing/2014/main" id="{1EA8D3D3-BA1C-CE4F-A1DE-4150DBF008EE}"/>
              </a:ext>
            </a:extLst>
          </p:cNvPr>
          <p:cNvPicPr/>
          <p:nvPr/>
        </p:nvPicPr>
        <p:blipFill>
          <a:blip r:embed="rId5"/>
          <a:stretch>
            <a:fillRect/>
          </a:stretch>
        </p:blipFill>
        <p:spPr bwMode="auto">
          <a:xfrm>
            <a:off x="4661544" y="2533811"/>
            <a:ext cx="3565998" cy="3447205"/>
          </a:xfrm>
          <a:prstGeom prst="rect">
            <a:avLst/>
          </a:prstGeom>
          <a:noFill/>
          <a:ln w="9525">
            <a:noFill/>
            <a:headEnd/>
            <a:tailEnd/>
          </a:ln>
        </p:spPr>
      </p:pic>
    </p:spTree>
    <p:extLst>
      <p:ext uri="{BB962C8B-B14F-4D97-AF65-F5344CB8AC3E}">
        <p14:creationId xmlns:p14="http://schemas.microsoft.com/office/powerpoint/2010/main" val="1410239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82AD-DB53-8943-906B-2D3DE4475830}"/>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B2AB54E8-0E87-B548-9B1E-19B657AE2F80}"/>
              </a:ext>
            </a:extLst>
          </p:cNvPr>
          <p:cNvPicPr>
            <a:picLocks noChangeAspect="1"/>
          </p:cNvPicPr>
          <p:nvPr/>
        </p:nvPicPr>
        <p:blipFill>
          <a:blip r:embed="rId2"/>
          <a:stretch>
            <a:fillRect/>
          </a:stretch>
        </p:blipFill>
        <p:spPr>
          <a:xfrm>
            <a:off x="64446" y="2095975"/>
            <a:ext cx="8751178" cy="2855404"/>
          </a:xfrm>
          <a:prstGeom prst="rect">
            <a:avLst/>
          </a:prstGeom>
        </p:spPr>
      </p:pic>
    </p:spTree>
    <p:extLst>
      <p:ext uri="{BB962C8B-B14F-4D97-AF65-F5344CB8AC3E}">
        <p14:creationId xmlns:p14="http://schemas.microsoft.com/office/powerpoint/2010/main" val="1604005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D6E-965F-CE4C-8271-3899CDB0F9C3}"/>
              </a:ext>
            </a:extLst>
          </p:cNvPr>
          <p:cNvSpPr>
            <a:spLocks noGrp="1"/>
          </p:cNvSpPr>
          <p:nvPr>
            <p:ph type="title"/>
          </p:nvPr>
        </p:nvSpPr>
        <p:spPr/>
        <p:txBody>
          <a:bodyPr/>
          <a:lstStyle/>
          <a:p>
            <a:r>
              <a:rPr lang="en-US" dirty="0"/>
              <a:t>Question 2</a:t>
            </a:r>
          </a:p>
        </p:txBody>
      </p:sp>
      <p:pic>
        <p:nvPicPr>
          <p:cNvPr id="4" name="Picture 3">
            <a:extLst>
              <a:ext uri="{FF2B5EF4-FFF2-40B4-BE49-F238E27FC236}">
                <a16:creationId xmlns:a16="http://schemas.microsoft.com/office/drawing/2014/main" id="{6E6F5D43-71D9-8A49-840B-982A99832568}"/>
              </a:ext>
            </a:extLst>
          </p:cNvPr>
          <p:cNvPicPr>
            <a:picLocks noChangeAspect="1"/>
          </p:cNvPicPr>
          <p:nvPr/>
        </p:nvPicPr>
        <p:blipFill>
          <a:blip r:embed="rId2"/>
          <a:stretch>
            <a:fillRect/>
          </a:stretch>
        </p:blipFill>
        <p:spPr>
          <a:xfrm>
            <a:off x="2157712" y="1690689"/>
            <a:ext cx="5036835" cy="2079725"/>
          </a:xfrm>
          <a:prstGeom prst="rect">
            <a:avLst/>
          </a:prstGeom>
        </p:spPr>
      </p:pic>
      <p:pic>
        <p:nvPicPr>
          <p:cNvPr id="5" name="Picture 4">
            <a:extLst>
              <a:ext uri="{FF2B5EF4-FFF2-40B4-BE49-F238E27FC236}">
                <a16:creationId xmlns:a16="http://schemas.microsoft.com/office/drawing/2014/main" id="{3658E557-B062-1245-AA2D-2E00E3EB5BC9}"/>
              </a:ext>
            </a:extLst>
          </p:cNvPr>
          <p:cNvPicPr>
            <a:picLocks noChangeAspect="1"/>
          </p:cNvPicPr>
          <p:nvPr/>
        </p:nvPicPr>
        <p:blipFill>
          <a:blip r:embed="rId3"/>
          <a:stretch>
            <a:fillRect/>
          </a:stretch>
        </p:blipFill>
        <p:spPr>
          <a:xfrm>
            <a:off x="2282325" y="3618689"/>
            <a:ext cx="4579349" cy="3030630"/>
          </a:xfrm>
          <a:prstGeom prst="rect">
            <a:avLst/>
          </a:prstGeom>
        </p:spPr>
      </p:pic>
    </p:spTree>
    <p:extLst>
      <p:ext uri="{BB962C8B-B14F-4D97-AF65-F5344CB8AC3E}">
        <p14:creationId xmlns:p14="http://schemas.microsoft.com/office/powerpoint/2010/main" val="244306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0EDB-F59A-6E4A-8A38-1ABF3E792C8C}"/>
              </a:ext>
            </a:extLst>
          </p:cNvPr>
          <p:cNvSpPr>
            <a:spLocks noGrp="1"/>
          </p:cNvSpPr>
          <p:nvPr>
            <p:ph type="title"/>
          </p:nvPr>
        </p:nvSpPr>
        <p:spPr/>
        <p:txBody>
          <a:bodyPr/>
          <a:lstStyle/>
          <a:p>
            <a:r>
              <a:rPr lang="en-US" dirty="0"/>
              <a:t>Question 2</a:t>
            </a:r>
          </a:p>
        </p:txBody>
      </p:sp>
      <p:pic>
        <p:nvPicPr>
          <p:cNvPr id="4" name="Picture 3">
            <a:extLst>
              <a:ext uri="{FF2B5EF4-FFF2-40B4-BE49-F238E27FC236}">
                <a16:creationId xmlns:a16="http://schemas.microsoft.com/office/drawing/2014/main" id="{DF1228E8-2619-E54D-8A34-CA5DBB099438}"/>
              </a:ext>
            </a:extLst>
          </p:cNvPr>
          <p:cNvPicPr>
            <a:picLocks noChangeAspect="1"/>
          </p:cNvPicPr>
          <p:nvPr/>
        </p:nvPicPr>
        <p:blipFill>
          <a:blip r:embed="rId2"/>
          <a:stretch>
            <a:fillRect/>
          </a:stretch>
        </p:blipFill>
        <p:spPr>
          <a:xfrm>
            <a:off x="498918" y="2480553"/>
            <a:ext cx="8146164" cy="2582930"/>
          </a:xfrm>
          <a:prstGeom prst="rect">
            <a:avLst/>
          </a:prstGeom>
        </p:spPr>
      </p:pic>
    </p:spTree>
    <p:extLst>
      <p:ext uri="{BB962C8B-B14F-4D97-AF65-F5344CB8AC3E}">
        <p14:creationId xmlns:p14="http://schemas.microsoft.com/office/powerpoint/2010/main" val="355875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End Part 2</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961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AFD6-1494-6543-8EE5-9116F8713107}"/>
              </a:ext>
            </a:extLst>
          </p:cNvPr>
          <p:cNvSpPr>
            <a:spLocks noGrp="1"/>
          </p:cNvSpPr>
          <p:nvPr>
            <p:ph type="title"/>
          </p:nvPr>
        </p:nvSpPr>
        <p:spPr>
          <a:xfrm>
            <a:off x="628650" y="2447926"/>
            <a:ext cx="7886700" cy="1325563"/>
          </a:xfrm>
        </p:spPr>
        <p:txBody>
          <a:bodyPr/>
          <a:lstStyle/>
          <a:p>
            <a:pPr algn="ctr"/>
            <a:r>
              <a:rPr lang="en-US" dirty="0"/>
              <a:t>End Unit 4</a:t>
            </a:r>
            <a:br>
              <a:rPr lang="en-US" dirty="0"/>
            </a:br>
            <a:r>
              <a:rPr lang="en-US" dirty="0"/>
              <a:t>For Live Session Assignment</a:t>
            </a:r>
          </a:p>
        </p:txBody>
      </p:sp>
    </p:spTree>
    <p:extLst>
      <p:ext uri="{BB962C8B-B14F-4D97-AF65-F5344CB8AC3E}">
        <p14:creationId xmlns:p14="http://schemas.microsoft.com/office/powerpoint/2010/main" val="2233852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396477D2-B950-B74B-8B62-C5480D1B6825}"/>
              </a:ext>
            </a:extLst>
          </p:cNvPr>
          <p:cNvPicPr>
            <a:picLocks noChangeAspect="1"/>
          </p:cNvPicPr>
          <p:nvPr/>
        </p:nvPicPr>
        <p:blipFill>
          <a:blip r:embed="rId2"/>
          <a:stretch>
            <a:fillRect/>
          </a:stretch>
        </p:blipFill>
        <p:spPr>
          <a:xfrm>
            <a:off x="406400" y="1690689"/>
            <a:ext cx="8331200" cy="4826000"/>
          </a:xfrm>
          <a:prstGeom prst="rect">
            <a:avLst/>
          </a:prstGeom>
        </p:spPr>
      </p:pic>
    </p:spTree>
    <p:extLst>
      <p:ext uri="{BB962C8B-B14F-4D97-AF65-F5344CB8AC3E}">
        <p14:creationId xmlns:p14="http://schemas.microsoft.com/office/powerpoint/2010/main" val="116793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1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192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4337-EBEF-774D-A04B-B7A0ABD8533B}"/>
              </a:ext>
            </a:extLst>
          </p:cNvPr>
          <p:cNvSpPr>
            <a:spLocks noGrp="1"/>
          </p:cNvSpPr>
          <p:nvPr>
            <p:ph type="title"/>
          </p:nvPr>
        </p:nvSpPr>
        <p:spPr/>
        <p:txBody>
          <a:bodyPr/>
          <a:lstStyle/>
          <a:p>
            <a:r>
              <a:rPr lang="en-US" dirty="0"/>
              <a:t>Question 1 (2 hours)</a:t>
            </a:r>
          </a:p>
        </p:txBody>
      </p:sp>
      <p:sp>
        <p:nvSpPr>
          <p:cNvPr id="6" name="TextBox 5">
            <a:extLst>
              <a:ext uri="{FF2B5EF4-FFF2-40B4-BE49-F238E27FC236}">
                <a16:creationId xmlns:a16="http://schemas.microsoft.com/office/drawing/2014/main" id="{02150C8A-7119-4D4D-8BF8-FF88553CD9C3}"/>
              </a:ext>
            </a:extLst>
          </p:cNvPr>
          <p:cNvSpPr txBox="1"/>
          <p:nvPr/>
        </p:nvSpPr>
        <p:spPr>
          <a:xfrm>
            <a:off x="162560" y="1516828"/>
            <a:ext cx="8727439" cy="2862322"/>
          </a:xfrm>
          <a:prstGeom prst="rect">
            <a:avLst/>
          </a:prstGeom>
          <a:noFill/>
        </p:spPr>
        <p:txBody>
          <a:bodyPr wrap="square" rtlCol="0">
            <a:spAutoFit/>
          </a:bodyPr>
          <a:lstStyle/>
          <a:p>
            <a:pPr marL="285750" indent="-285750">
              <a:buFont typeface="Arial" charset="0"/>
              <a:buChar char="•"/>
            </a:pPr>
            <a:r>
              <a:rPr lang="en-US" dirty="0">
                <a:solidFill>
                  <a:prstClr val="black"/>
                </a:solidFill>
              </a:rPr>
              <a:t>IBM gives each employee in the marketing department technical training</a:t>
            </a:r>
          </a:p>
          <a:p>
            <a:pPr marL="285750" indent="-285750">
              <a:buFont typeface="Arial" charset="0"/>
              <a:buChar char="•"/>
            </a:pPr>
            <a:r>
              <a:rPr lang="en-US" dirty="0">
                <a:solidFill>
                  <a:prstClr val="black"/>
                </a:solidFill>
              </a:rPr>
              <a:t>Based on further testing, it appears the traditional training method isn’t effective</a:t>
            </a:r>
          </a:p>
          <a:p>
            <a:pPr marL="285750" indent="-285750">
              <a:buFont typeface="Arial" charset="0"/>
              <a:buChar char="•"/>
            </a:pPr>
            <a:r>
              <a:rPr lang="en-US" dirty="0">
                <a:solidFill>
                  <a:prstClr val="black"/>
                </a:solidFill>
              </a:rPr>
              <a:t>Hence, a new training method is developed</a:t>
            </a:r>
          </a:p>
          <a:p>
            <a:pPr marL="285750" indent="-285750">
              <a:buFont typeface="Arial" charset="0"/>
              <a:buChar char="•"/>
            </a:pPr>
            <a:r>
              <a:rPr lang="en-US" dirty="0">
                <a:solidFill>
                  <a:prstClr val="black"/>
                </a:solidFill>
              </a:rPr>
              <a:t>Below are the test scores of 4 individuals who just finished the “New Method” and the last 3 test scores from employees trained via the “Traditional Method” course</a:t>
            </a:r>
          </a:p>
          <a:p>
            <a:pPr marL="285750" indent="-285750">
              <a:buFont typeface="Arial" charset="0"/>
              <a:buChar char="•"/>
            </a:pPr>
            <a:r>
              <a:rPr lang="en-US" dirty="0">
                <a:solidFill>
                  <a:prstClr val="black"/>
                </a:solidFill>
              </a:rPr>
              <a:t>Is there evidence to suggest that the “New Method” increases test scores?  </a:t>
            </a:r>
          </a:p>
          <a:p>
            <a:pPr marL="285750" indent="-285750">
              <a:buFont typeface="Arial" charset="0"/>
              <a:buChar char="•"/>
            </a:pPr>
            <a:r>
              <a:rPr lang="en-US" dirty="0">
                <a:solidFill>
                  <a:prstClr val="black"/>
                </a:solidFill>
              </a:rPr>
              <a:t>A) Address the assumption of a t-test to answer this question.</a:t>
            </a:r>
          </a:p>
          <a:p>
            <a:pPr marL="285750" indent="-285750">
              <a:buFont typeface="Arial" charset="0"/>
              <a:buChar char="•"/>
            </a:pPr>
            <a:r>
              <a:rPr lang="en-US" dirty="0">
                <a:solidFill>
                  <a:prstClr val="black"/>
                </a:solidFill>
              </a:rPr>
              <a:t>Perform the test you feel is appropriate given the methods you have learned thus far.</a:t>
            </a:r>
          </a:p>
          <a:p>
            <a:pPr marL="285750" indent="-285750">
              <a:buFont typeface="Arial" charset="0"/>
              <a:buChar char="•"/>
            </a:pPr>
            <a:r>
              <a:rPr lang="en-US" dirty="0">
                <a:solidFill>
                  <a:prstClr val="black"/>
                </a:solidFill>
              </a:rPr>
              <a:t>As a reminder: Please clearly address this problem with slides that you will present in breakout and submit those slides to 2DS before live session (preferably 24 hours before.)</a:t>
            </a:r>
          </a:p>
        </p:txBody>
      </p:sp>
      <p:graphicFrame>
        <p:nvGraphicFramePr>
          <p:cNvPr id="7" name="Table 6">
            <a:extLst>
              <a:ext uri="{FF2B5EF4-FFF2-40B4-BE49-F238E27FC236}">
                <a16:creationId xmlns:a16="http://schemas.microsoft.com/office/drawing/2014/main" id="{95302B9D-6D2C-A640-A46B-157E863C17A4}"/>
              </a:ext>
            </a:extLst>
          </p:cNvPr>
          <p:cNvGraphicFramePr>
            <a:graphicFrameLocks noGrp="1"/>
          </p:cNvGraphicFramePr>
          <p:nvPr>
            <p:extLst>
              <p:ext uri="{D42A27DB-BD31-4B8C-83A1-F6EECF244321}">
                <p14:modId xmlns:p14="http://schemas.microsoft.com/office/powerpoint/2010/main" val="3224622616"/>
              </p:ext>
            </p:extLst>
          </p:nvPr>
        </p:nvGraphicFramePr>
        <p:xfrm>
          <a:off x="1301578" y="4616449"/>
          <a:ext cx="6540843" cy="1876425"/>
        </p:xfrm>
        <a:graphic>
          <a:graphicData uri="http://schemas.openxmlformats.org/drawingml/2006/table">
            <a:tbl>
              <a:tblPr>
                <a:tableStyleId>{5C22544A-7EE6-4342-B048-85BDC9FD1C3A}</a:tableStyleId>
              </a:tblPr>
              <a:tblGrid>
                <a:gridCol w="3257596">
                  <a:extLst>
                    <a:ext uri="{9D8B030D-6E8A-4147-A177-3AD203B41FA5}">
                      <a16:colId xmlns:a16="http://schemas.microsoft.com/office/drawing/2014/main" val="20000"/>
                    </a:ext>
                  </a:extLst>
                </a:gridCol>
                <a:gridCol w="3283247">
                  <a:extLst>
                    <a:ext uri="{9D8B030D-6E8A-4147-A177-3AD203B41FA5}">
                      <a16:colId xmlns:a16="http://schemas.microsoft.com/office/drawing/2014/main" val="20001"/>
                    </a:ext>
                  </a:extLst>
                </a:gridCol>
              </a:tblGrid>
              <a:tr h="190500">
                <a:tc>
                  <a:txBody>
                    <a:bodyPr/>
                    <a:lstStyle/>
                    <a:p>
                      <a:pPr algn="ctr" fontAlgn="b"/>
                      <a:r>
                        <a:rPr lang="en-US" sz="2400" u="none" strike="noStrike" dirty="0">
                          <a:effectLst/>
                        </a:rPr>
                        <a:t>New Method</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Traditional Method</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2400" u="none" strike="noStrike" dirty="0">
                          <a:effectLst/>
                        </a:rPr>
                        <a:t>37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23</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2400" u="none" strike="noStrike" dirty="0">
                          <a:effectLst/>
                        </a:rPr>
                        <a:t>49</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31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2400" u="none" strike="noStrike" dirty="0">
                          <a:effectLst/>
                        </a:rPr>
                        <a:t>55</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46</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2400" b="0"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81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30233" y="2667033"/>
            <a:ext cx="3033878" cy="2287006"/>
          </a:xfrm>
          <a:prstGeom prst="rect">
            <a:avLst/>
          </a:prstGeom>
        </p:spPr>
      </p:pic>
      <p:pic>
        <p:nvPicPr>
          <p:cNvPr id="11" name="Picture 10"/>
          <p:cNvPicPr>
            <a:picLocks noChangeAspect="1"/>
          </p:cNvPicPr>
          <p:nvPr/>
        </p:nvPicPr>
        <p:blipFill>
          <a:blip r:embed="rId3"/>
          <a:stretch>
            <a:fillRect/>
          </a:stretch>
        </p:blipFill>
        <p:spPr>
          <a:xfrm>
            <a:off x="5120734" y="2672112"/>
            <a:ext cx="3871045" cy="2200133"/>
          </a:xfrm>
          <a:prstGeom prst="rect">
            <a:avLst/>
          </a:prstGeom>
        </p:spPr>
      </p:pic>
      <p:sp>
        <p:nvSpPr>
          <p:cNvPr id="12" name="TextBox 11"/>
          <p:cNvSpPr txBox="1"/>
          <p:nvPr/>
        </p:nvSpPr>
        <p:spPr>
          <a:xfrm>
            <a:off x="444846" y="5089363"/>
            <a:ext cx="8401050" cy="507831"/>
          </a:xfrm>
          <a:prstGeom prst="rect">
            <a:avLst/>
          </a:prstGeom>
          <a:noFill/>
        </p:spPr>
        <p:txBody>
          <a:bodyPr wrap="square" rtlCol="0">
            <a:spAutoFit/>
          </a:bodyPr>
          <a:lstStyle/>
          <a:p>
            <a:r>
              <a:rPr lang="en-US" sz="1350" dirty="0">
                <a:solidFill>
                  <a:prstClr val="black"/>
                </a:solidFill>
              </a:rPr>
              <a:t>Since the standard deviations appear (visual check) to be different and the sample sizes are both different and exceptionally small, the t-test was not deemed appropriate and the nonparametric rank sum test was performed. </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88" y="2455986"/>
            <a:ext cx="1528763" cy="125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a:spLocks noGrp="1"/>
          </p:cNvSpPr>
          <p:nvPr>
            <p:ph type="title"/>
          </p:nvPr>
        </p:nvSpPr>
        <p:spPr>
          <a:xfrm>
            <a:off x="822960" y="1072204"/>
            <a:ext cx="7543800" cy="1088068"/>
          </a:xfrm>
        </p:spPr>
        <p:txBody>
          <a:bodyPr>
            <a:normAutofit fontScale="90000"/>
          </a:bodyPr>
          <a:lstStyle/>
          <a:p>
            <a:r>
              <a:rPr lang="en-US" dirty="0"/>
              <a:t>Examining the t-Tools Assumptions</a:t>
            </a:r>
          </a:p>
        </p:txBody>
      </p:sp>
      <p:sp>
        <p:nvSpPr>
          <p:cNvPr id="9" name="TextBox 8"/>
          <p:cNvSpPr txBox="1"/>
          <p:nvPr/>
        </p:nvSpPr>
        <p:spPr>
          <a:xfrm>
            <a:off x="7353855" y="2919730"/>
            <a:ext cx="218441" cy="300082"/>
          </a:xfrm>
          <a:prstGeom prst="rect">
            <a:avLst/>
          </a:prstGeom>
          <a:solidFill>
            <a:schemeClr val="bg1"/>
          </a:solidFill>
        </p:spPr>
        <p:txBody>
          <a:bodyPr wrap="square" rtlCol="0">
            <a:spAutoFit/>
          </a:bodyPr>
          <a:lstStyle/>
          <a:p>
            <a:r>
              <a:rPr lang="en-US" sz="1350" dirty="0">
                <a:solidFill>
                  <a:prstClr val="black"/>
                </a:solidFill>
              </a:rPr>
              <a:t>1</a:t>
            </a:r>
          </a:p>
        </p:txBody>
      </p:sp>
      <p:sp>
        <p:nvSpPr>
          <p:cNvPr id="14" name="TextBox 13"/>
          <p:cNvSpPr txBox="1"/>
          <p:nvPr/>
        </p:nvSpPr>
        <p:spPr>
          <a:xfrm>
            <a:off x="2331997" y="2881630"/>
            <a:ext cx="218441" cy="300082"/>
          </a:xfrm>
          <a:prstGeom prst="rect">
            <a:avLst/>
          </a:prstGeom>
          <a:solidFill>
            <a:schemeClr val="bg1"/>
          </a:solidFill>
        </p:spPr>
        <p:txBody>
          <a:bodyPr wrap="square" rtlCol="0">
            <a:spAutoFit/>
          </a:bodyPr>
          <a:lstStyle/>
          <a:p>
            <a:r>
              <a:rPr lang="en-US" sz="1350" dirty="0">
                <a:solidFill>
                  <a:prstClr val="black"/>
                </a:solidFill>
              </a:rPr>
              <a:t>2</a:t>
            </a:r>
          </a:p>
        </p:txBody>
      </p:sp>
      <p:sp>
        <p:nvSpPr>
          <p:cNvPr id="15" name="TextBox 14"/>
          <p:cNvSpPr txBox="1"/>
          <p:nvPr/>
        </p:nvSpPr>
        <p:spPr>
          <a:xfrm>
            <a:off x="5494297" y="2919730"/>
            <a:ext cx="525503" cy="300082"/>
          </a:xfrm>
          <a:prstGeom prst="rect">
            <a:avLst/>
          </a:prstGeom>
          <a:solidFill>
            <a:schemeClr val="bg1"/>
          </a:solidFill>
        </p:spPr>
        <p:txBody>
          <a:bodyPr wrap="square" rtlCol="0">
            <a:spAutoFit/>
          </a:bodyPr>
          <a:lstStyle/>
          <a:p>
            <a:r>
              <a:rPr lang="en-US" sz="1350" dirty="0">
                <a:solidFill>
                  <a:prstClr val="black"/>
                </a:solidFill>
              </a:rPr>
              <a:t>2</a:t>
            </a:r>
          </a:p>
        </p:txBody>
      </p:sp>
      <p:sp>
        <p:nvSpPr>
          <p:cNvPr id="16" name="TextBox 15"/>
          <p:cNvSpPr txBox="1"/>
          <p:nvPr/>
        </p:nvSpPr>
        <p:spPr>
          <a:xfrm>
            <a:off x="2331997" y="3567642"/>
            <a:ext cx="218441" cy="300082"/>
          </a:xfrm>
          <a:prstGeom prst="rect">
            <a:avLst/>
          </a:prstGeom>
          <a:solidFill>
            <a:schemeClr val="bg1"/>
          </a:solidFill>
        </p:spPr>
        <p:txBody>
          <a:bodyPr wrap="square" rtlCol="0">
            <a:spAutoFit/>
          </a:bodyPr>
          <a:lstStyle/>
          <a:p>
            <a:r>
              <a:rPr lang="en-US" sz="1350" dirty="0">
                <a:solidFill>
                  <a:prstClr val="black"/>
                </a:solidFill>
              </a:rPr>
              <a:t>1</a:t>
            </a:r>
          </a:p>
        </p:txBody>
      </p:sp>
      <p:sp>
        <p:nvSpPr>
          <p:cNvPr id="2" name="TextBox 1">
            <a:extLst>
              <a:ext uri="{FF2B5EF4-FFF2-40B4-BE49-F238E27FC236}">
                <a16:creationId xmlns:a16="http://schemas.microsoft.com/office/drawing/2014/main" id="{D1E10419-5E79-4712-AEA8-6C6D1368FF37}"/>
              </a:ext>
            </a:extLst>
          </p:cNvPr>
          <p:cNvSpPr txBox="1"/>
          <p:nvPr/>
        </p:nvSpPr>
        <p:spPr>
          <a:xfrm>
            <a:off x="128383" y="3928584"/>
            <a:ext cx="1901849" cy="1361911"/>
          </a:xfrm>
          <a:prstGeom prst="rect">
            <a:avLst/>
          </a:prstGeom>
          <a:noFill/>
        </p:spPr>
        <p:txBody>
          <a:bodyPr wrap="square" rtlCol="0">
            <a:spAutoFit/>
          </a:bodyPr>
          <a:lstStyle/>
          <a:p>
            <a:r>
              <a:rPr lang="en-US" sz="750" dirty="0"/>
              <a:t>Begin in R:</a:t>
            </a:r>
          </a:p>
          <a:p>
            <a:r>
              <a:rPr lang="en-US" sz="750" dirty="0"/>
              <a:t>Score&lt;- c(37, 49, 55, 77, 23, 31, 46)</a:t>
            </a:r>
          </a:p>
          <a:p>
            <a:r>
              <a:rPr lang="en-US" sz="750" dirty="0"/>
              <a:t>Score</a:t>
            </a:r>
          </a:p>
          <a:p>
            <a:r>
              <a:rPr lang="en-US" sz="750" dirty="0"/>
              <a:t>Method &lt;- c("New", "New", "New", "New", "Trad", "Trad", "Trad")</a:t>
            </a:r>
          </a:p>
          <a:p>
            <a:r>
              <a:rPr lang="en-US" sz="750" dirty="0"/>
              <a:t>Method</a:t>
            </a:r>
          </a:p>
          <a:p>
            <a:r>
              <a:rPr lang="en-US" sz="750" dirty="0"/>
              <a:t>#To combine into one data set if needed</a:t>
            </a:r>
          </a:p>
          <a:p>
            <a:r>
              <a:rPr lang="en-US" sz="750" dirty="0"/>
              <a:t>Example_df&lt;-data.frame(Score, Method)</a:t>
            </a:r>
          </a:p>
          <a:p>
            <a:r>
              <a:rPr lang="en-US" sz="750" dirty="0"/>
              <a:t>Example_df</a:t>
            </a:r>
          </a:p>
          <a:p>
            <a:endParaRPr lang="en-US" sz="750" dirty="0"/>
          </a:p>
          <a:p>
            <a:endParaRPr lang="en-US" sz="750" dirty="0"/>
          </a:p>
        </p:txBody>
      </p:sp>
    </p:spTree>
    <p:extLst>
      <p:ext uri="{BB962C8B-B14F-4D97-AF65-F5344CB8AC3E}">
        <p14:creationId xmlns:p14="http://schemas.microsoft.com/office/powerpoint/2010/main" val="20657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3332</TotalTime>
  <Words>3087</Words>
  <Application>Microsoft Macintosh PowerPoint</Application>
  <PresentationFormat>On-screen Show (4:3)</PresentationFormat>
  <Paragraphs>359</Paragraphs>
  <Slides>48</Slides>
  <Notes>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Cambria Math</vt:lpstr>
      <vt:lpstr>Office Theme</vt:lpstr>
      <vt:lpstr>Unit 4:  For Live Session Assignment</vt:lpstr>
      <vt:lpstr>Part 1</vt:lpstr>
      <vt:lpstr>Quick Quiz Questions</vt:lpstr>
      <vt:lpstr>Question 1</vt:lpstr>
      <vt:lpstr>Question 2</vt:lpstr>
      <vt:lpstr>End Part 1</vt:lpstr>
      <vt:lpstr>Part 2</vt:lpstr>
      <vt:lpstr>Question 1 (2 hours)</vt:lpstr>
      <vt:lpstr>Examining the t-Tools Assumptions</vt:lpstr>
      <vt:lpstr>PowerPoint Presentation</vt:lpstr>
      <vt:lpstr>Nonparametric Methods:  The Rank Sum Test</vt:lpstr>
      <vt:lpstr>Nonparametric Methods</vt:lpstr>
      <vt:lpstr>Rank Sum Test: Advantages</vt:lpstr>
      <vt:lpstr>The Hypothesis Test</vt:lpstr>
      <vt:lpstr>The Rank Sum test</vt:lpstr>
      <vt:lpstr>The Sampling Distribution of … </vt:lpstr>
      <vt:lpstr>Rank-Sum Test: Normal Approximation</vt:lpstr>
      <vt:lpstr>Rank Sum Test: randomly assign ranks  (or positions)</vt:lpstr>
      <vt:lpstr>Rank-Sum Test:  Normal Approximation</vt:lpstr>
      <vt:lpstr>Continuity Correction: Main Idea</vt:lpstr>
      <vt:lpstr>Rank-Sum Test:  Normal Approximation</vt:lpstr>
      <vt:lpstr>Permutation Test  (Exact P-value)</vt:lpstr>
      <vt:lpstr>Rank Sum Test (Wilcoxon)</vt:lpstr>
      <vt:lpstr>Cognitive Load Experiment</vt:lpstr>
      <vt:lpstr>Cognitive Load Experiment</vt:lpstr>
      <vt:lpstr>Cognitive Load Experiment</vt:lpstr>
      <vt:lpstr>Cognitive Load Experiment:  Normal Approximation</vt:lpstr>
      <vt:lpstr>Cognitive Load Experiment:  Using SAS</vt:lpstr>
      <vt:lpstr>Confidence Interval for the Location Parameter (Median):  Hodges Lehman Confidence Interval</vt:lpstr>
      <vt:lpstr>Cognitive Load Experiment</vt:lpstr>
      <vt:lpstr>Cognitive Load Experiment (All Together)</vt:lpstr>
      <vt:lpstr>Review the Two Examples in Order to Answer Question 2</vt:lpstr>
      <vt:lpstr>Welch’s t-Test</vt:lpstr>
      <vt:lpstr>Creativity Study: Reminder</vt:lpstr>
      <vt:lpstr>Welch’s t-Test</vt:lpstr>
      <vt:lpstr>Testing Hypothesis: Welch’s t-Tools</vt:lpstr>
      <vt:lpstr>Gender Income Discrimination</vt:lpstr>
      <vt:lpstr>Gender Income Discrimination</vt:lpstr>
      <vt:lpstr>Gender Income Discrimination!</vt:lpstr>
      <vt:lpstr>Question 2 (2 hours)</vt:lpstr>
      <vt:lpstr>Question 2</vt:lpstr>
      <vt:lpstr>Question 2</vt:lpstr>
      <vt:lpstr>Question 2</vt:lpstr>
      <vt:lpstr>Question 2</vt:lpstr>
      <vt:lpstr>Question 2</vt:lpstr>
      <vt:lpstr>Question 2</vt:lpstr>
      <vt:lpstr>End Part 2</vt:lpstr>
      <vt:lpstr>End Unit 4 For Live Session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For Live Session</dc:title>
  <dc:creator>Microsoft Office User</dc:creator>
  <cp:lastModifiedBy>Microsoft Office User</cp:lastModifiedBy>
  <cp:revision>14</cp:revision>
  <dcterms:created xsi:type="dcterms:W3CDTF">2020-01-26T13:33:07Z</dcterms:created>
  <dcterms:modified xsi:type="dcterms:W3CDTF">2020-02-01T04:34:04Z</dcterms:modified>
</cp:coreProperties>
</file>